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13.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5" r:id="rId1"/>
  </p:sldMasterIdLst>
  <p:notesMasterIdLst>
    <p:notesMasterId r:id="rId29"/>
  </p:notesMasterIdLst>
  <p:sldIdLst>
    <p:sldId id="2745" r:id="rId2"/>
    <p:sldId id="2746" r:id="rId3"/>
    <p:sldId id="2747" r:id="rId4"/>
    <p:sldId id="2752" r:id="rId5"/>
    <p:sldId id="2792" r:id="rId6"/>
    <p:sldId id="2793" r:id="rId7"/>
    <p:sldId id="2795" r:id="rId8"/>
    <p:sldId id="2799" r:id="rId9"/>
    <p:sldId id="2796" r:id="rId10"/>
    <p:sldId id="2797" r:id="rId11"/>
    <p:sldId id="2801" r:id="rId12"/>
    <p:sldId id="2806" r:id="rId13"/>
    <p:sldId id="2800" r:id="rId14"/>
    <p:sldId id="2802" r:id="rId15"/>
    <p:sldId id="2803" r:id="rId16"/>
    <p:sldId id="2804" r:id="rId17"/>
    <p:sldId id="2807" r:id="rId18"/>
    <p:sldId id="2808" r:id="rId19"/>
    <p:sldId id="2810" r:id="rId20"/>
    <p:sldId id="2809" r:id="rId21"/>
    <p:sldId id="2811" r:id="rId22"/>
    <p:sldId id="2812" r:id="rId23"/>
    <p:sldId id="2814" r:id="rId24"/>
    <p:sldId id="2815" r:id="rId25"/>
    <p:sldId id="2813" r:id="rId26"/>
    <p:sldId id="2816" r:id="rId27"/>
    <p:sldId id="2817" r:id="rId28"/>
  </p:sldIdLst>
  <p:sldSz cx="12858750" cy="7232650"/>
  <p:notesSz cx="6858000" cy="9144000"/>
  <p:custDataLst>
    <p:tags r:id="rId3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pos="4050" userDrawn="1">
          <p15:clr>
            <a:srgbClr val="A4A3A4"/>
          </p15:clr>
        </p15:guide>
        <p15:guide id="3" pos="512" userDrawn="1">
          <p15:clr>
            <a:srgbClr val="A4A3A4"/>
          </p15:clr>
        </p15:guide>
        <p15:guide id="5" orient="horz" pos="4183" userDrawn="1">
          <p15:clr>
            <a:srgbClr val="A4A3A4"/>
          </p15:clr>
        </p15:guide>
        <p15:guide id="6" pos="758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BBF09"/>
    <a:srgbClr val="57562F"/>
    <a:srgbClr val="BFBFBF"/>
    <a:srgbClr val="212E3C"/>
    <a:srgbClr val="EF4232"/>
    <a:srgbClr val="03A9F0"/>
    <a:srgbClr val="FFFFFF"/>
    <a:srgbClr val="FABCA8"/>
    <a:srgbClr val="FBCD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189" autoAdjust="0"/>
    <p:restoredTop sz="92986" autoAdjust="0"/>
  </p:normalViewPr>
  <p:slideViewPr>
    <p:cSldViewPr>
      <p:cViewPr varScale="1">
        <p:scale>
          <a:sx n="108" d="100"/>
          <a:sy n="108" d="100"/>
        </p:scale>
        <p:origin x="762" y="78"/>
      </p:cViewPr>
      <p:guideLst>
        <p:guide orient="horz" pos="373"/>
        <p:guide pos="4050"/>
        <p:guide pos="512"/>
        <p:guide orient="horz" pos="4183"/>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25" d="100"/>
        <a:sy n="2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2021/3/9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509881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970899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148130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324328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18205833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27</a:t>
            </a:fld>
            <a:endParaRPr lang="zh-CN" altLang="en-US"/>
          </a:p>
        </p:txBody>
      </p:sp>
    </p:spTree>
    <p:extLst>
      <p:ext uri="{BB962C8B-B14F-4D97-AF65-F5344CB8AC3E}">
        <p14:creationId xmlns:p14="http://schemas.microsoft.com/office/powerpoint/2010/main" val="11730391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475201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303590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02292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058723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3002215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1622114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7603825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6703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84039" y="6703596"/>
            <a:ext cx="2893219" cy="386187"/>
          </a:xfrm>
          <a:prstGeom prst="rect">
            <a:avLst/>
          </a:prstGeom>
        </p:spPr>
        <p:txBody>
          <a:bodyPr/>
          <a:lstStyle/>
          <a:p>
            <a:fld id="{E3AD87B8-9A4B-45E2-BBE5-FB86ADE287A3}" type="datetimeFigureOut">
              <a:rPr lang="zh-CN" altLang="en-US" smtClean="0"/>
              <a:t>2021/3/9</a:t>
            </a:fld>
            <a:endParaRPr lang="zh-CN" altLang="en-US"/>
          </a:p>
        </p:txBody>
      </p:sp>
      <p:sp>
        <p:nvSpPr>
          <p:cNvPr id="3" name="页脚占位符 2"/>
          <p:cNvSpPr>
            <a:spLocks noGrp="1"/>
          </p:cNvSpPr>
          <p:nvPr>
            <p:ph type="ftr" sz="quarter" idx="11"/>
          </p:nvPr>
        </p:nvSpPr>
        <p:spPr>
          <a:xfrm>
            <a:off x="4259461" y="6703596"/>
            <a:ext cx="4339828" cy="386187"/>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9081492" y="6703596"/>
            <a:ext cx="2893219" cy="386187"/>
          </a:xfrm>
          <a:prstGeom prst="rect">
            <a:avLst/>
          </a:prstGeom>
        </p:spPr>
        <p:txBody>
          <a:bodyPr/>
          <a:lstStyle/>
          <a:p>
            <a:fld id="{37AAA611-6692-4583-86AB-5AB9B972BD46}" type="slidenum">
              <a:rPr lang="zh-CN" altLang="en-US" smtClean="0"/>
              <a:t>‹#›</a:t>
            </a:fld>
            <a:endParaRPr lang="zh-CN" altLang="en-US"/>
          </a:p>
        </p:txBody>
      </p:sp>
    </p:spTree>
    <p:extLst>
      <p:ext uri="{BB962C8B-B14F-4D97-AF65-F5344CB8AC3E}">
        <p14:creationId xmlns:p14="http://schemas.microsoft.com/office/powerpoint/2010/main" val="42495129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721781"/>
      </p:ext>
    </p:extLst>
  </p:cSld>
  <p:clrMap bg1="lt1" tx1="dk1" bg2="lt2" tx2="dk2" accent1="accent1" accent2="accent2" accent3="accent3" accent4="accent4" accent5="accent5" accent6="accent6" hlink="hlink" folHlink="folHlink"/>
  <p:sldLayoutIdLst>
    <p:sldLayoutId id="2147484030" r:id="rId1"/>
  </p:sldLayoutIdLst>
  <p:txStyles>
    <p:titleStyle>
      <a:lvl1pPr algn="l" defTabSz="914476"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76" rtl="0" eaLnBrk="1" latinLnBrk="0" hangingPunct="1">
        <a:defRPr sz="1800" kern="1200">
          <a:solidFill>
            <a:schemeClr val="tx1"/>
          </a:solidFill>
          <a:latin typeface="+mn-lt"/>
          <a:ea typeface="+mn-ea"/>
          <a:cs typeface="+mn-cs"/>
        </a:defRPr>
      </a:lvl1pPr>
      <a:lvl2pPr marL="457239" algn="l" defTabSz="914476" rtl="0" eaLnBrk="1" latinLnBrk="0" hangingPunct="1">
        <a:defRPr sz="1800" kern="1200">
          <a:solidFill>
            <a:schemeClr val="tx1"/>
          </a:solidFill>
          <a:latin typeface="+mn-lt"/>
          <a:ea typeface="+mn-ea"/>
          <a:cs typeface="+mn-cs"/>
        </a:defRPr>
      </a:lvl2pPr>
      <a:lvl3pPr marL="914476" algn="l" defTabSz="914476" rtl="0" eaLnBrk="1" latinLnBrk="0" hangingPunct="1">
        <a:defRPr sz="1800" kern="1200">
          <a:solidFill>
            <a:schemeClr val="tx1"/>
          </a:solidFill>
          <a:latin typeface="+mn-lt"/>
          <a:ea typeface="+mn-ea"/>
          <a:cs typeface="+mn-cs"/>
        </a:defRPr>
      </a:lvl3pPr>
      <a:lvl4pPr marL="1371714" algn="l" defTabSz="914476" rtl="0" eaLnBrk="1" latinLnBrk="0" hangingPunct="1">
        <a:defRPr sz="1800" kern="1200">
          <a:solidFill>
            <a:schemeClr val="tx1"/>
          </a:solidFill>
          <a:latin typeface="+mn-lt"/>
          <a:ea typeface="+mn-ea"/>
          <a:cs typeface="+mn-cs"/>
        </a:defRPr>
      </a:lvl4pPr>
      <a:lvl5pPr marL="1828953" algn="l" defTabSz="914476" rtl="0" eaLnBrk="1" latinLnBrk="0" hangingPunct="1">
        <a:defRPr sz="1800" kern="1200">
          <a:solidFill>
            <a:schemeClr val="tx1"/>
          </a:solidFill>
          <a:latin typeface="+mn-lt"/>
          <a:ea typeface="+mn-ea"/>
          <a:cs typeface="+mn-cs"/>
        </a:defRPr>
      </a:lvl5pPr>
      <a:lvl6pPr marL="2286191" algn="l" defTabSz="914476" rtl="0" eaLnBrk="1" latinLnBrk="0" hangingPunct="1">
        <a:defRPr sz="1800" kern="1200">
          <a:solidFill>
            <a:schemeClr val="tx1"/>
          </a:solidFill>
          <a:latin typeface="+mn-lt"/>
          <a:ea typeface="+mn-ea"/>
          <a:cs typeface="+mn-cs"/>
        </a:defRPr>
      </a:lvl6pPr>
      <a:lvl7pPr marL="2743429" algn="l" defTabSz="914476" rtl="0" eaLnBrk="1" latinLnBrk="0" hangingPunct="1">
        <a:defRPr sz="1800" kern="1200">
          <a:solidFill>
            <a:schemeClr val="tx1"/>
          </a:solidFill>
          <a:latin typeface="+mn-lt"/>
          <a:ea typeface="+mn-ea"/>
          <a:cs typeface="+mn-cs"/>
        </a:defRPr>
      </a:lvl7pPr>
      <a:lvl8pPr marL="3200667" algn="l" defTabSz="914476" rtl="0" eaLnBrk="1" latinLnBrk="0" hangingPunct="1">
        <a:defRPr sz="1800" kern="1200">
          <a:solidFill>
            <a:schemeClr val="tx1"/>
          </a:solidFill>
          <a:latin typeface="+mn-lt"/>
          <a:ea typeface="+mn-ea"/>
          <a:cs typeface="+mn-cs"/>
        </a:defRPr>
      </a:lvl8pPr>
      <a:lvl9pPr marL="3657906" algn="l" defTabSz="91447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10.xml"/><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1.xml"/><Relationship Id="rId7" Type="http://schemas.openxmlformats.org/officeDocument/2006/relationships/image" Target="../media/image15.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1.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51.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9000"/>
            <a:lum/>
          </a:blip>
          <a:srcRect/>
          <a:stretch>
            <a:fillRect t="-11000" b="-54000"/>
          </a:stretch>
        </a:blipFill>
        <a:effectLst/>
      </p:bgPr>
    </p:bg>
    <p:spTree>
      <p:nvGrpSpPr>
        <p:cNvPr id="1" name=""/>
        <p:cNvGrpSpPr/>
        <p:nvPr/>
      </p:nvGrpSpPr>
      <p:grpSpPr>
        <a:xfrm>
          <a:off x="0" y="0"/>
          <a:ext cx="0" cy="0"/>
          <a:chOff x="0" y="0"/>
          <a:chExt cx="0" cy="0"/>
        </a:xfrm>
      </p:grpSpPr>
      <p:sp>
        <p:nvSpPr>
          <p:cNvPr id="3" name="矩形 259"/>
          <p:cNvSpPr>
            <a:spLocks noChangeArrowheads="1"/>
          </p:cNvSpPr>
          <p:nvPr/>
        </p:nvSpPr>
        <p:spPr bwMode="auto">
          <a:xfrm>
            <a:off x="5021036" y="1600101"/>
            <a:ext cx="2816678"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4800" b="1" cap="all" dirty="0">
                <a:solidFill>
                  <a:schemeClr val="accent1"/>
                </a:solidFill>
                <a:latin typeface="Agency FB" panose="020B0503020202020204" pitchFamily="34" charset="0"/>
                <a:cs typeface="Arial" panose="020B0604020202020204" pitchFamily="34" charset="0"/>
              </a:rPr>
              <a:t>Workshop</a:t>
            </a:r>
            <a:endParaRPr lang="zh-CN" altLang="en-US" sz="4800" b="1" cap="all" dirty="0">
              <a:solidFill>
                <a:schemeClr val="accent1"/>
              </a:solidFill>
              <a:latin typeface="Agency FB" panose="020B0503020202020204" pitchFamily="34" charset="0"/>
              <a:cs typeface="Arial" panose="020B0604020202020204" pitchFamily="34" charset="0"/>
            </a:endParaRPr>
          </a:p>
        </p:txBody>
      </p:sp>
      <p:sp>
        <p:nvSpPr>
          <p:cNvPr id="4" name="矩形 259"/>
          <p:cNvSpPr>
            <a:spLocks noChangeArrowheads="1"/>
          </p:cNvSpPr>
          <p:nvPr/>
        </p:nvSpPr>
        <p:spPr bwMode="auto">
          <a:xfrm>
            <a:off x="3032579" y="2338765"/>
            <a:ext cx="6793592" cy="97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zh-CN" altLang="en-US" sz="4400" b="1" cap="all" dirty="0">
                <a:solidFill>
                  <a:schemeClr val="accent1"/>
                </a:solidFill>
                <a:cs typeface="Arial" panose="020B0604020202020204" pitchFamily="34" charset="0"/>
              </a:rPr>
              <a:t>三维视觉与深度学习</a:t>
            </a:r>
            <a:endParaRPr lang="en-US" altLang="zh-CN" sz="4400" b="1" cap="all" dirty="0">
              <a:solidFill>
                <a:schemeClr val="accent1"/>
              </a:solidFill>
              <a:cs typeface="Arial" panose="020B0604020202020204" pitchFamily="34" charset="0"/>
            </a:endParaRPr>
          </a:p>
          <a:p>
            <a:pPr algn="ctr">
              <a:buNone/>
            </a:pPr>
            <a:r>
              <a:rPr lang="en-US" altLang="zh-CN" sz="1600" b="1" cap="all" dirty="0">
                <a:solidFill>
                  <a:schemeClr val="accent1"/>
                </a:solidFill>
                <a:cs typeface="Arial" panose="020B0604020202020204" pitchFamily="34" charset="0"/>
              </a:rPr>
              <a:t>3D Vision and Deep learning</a:t>
            </a:r>
            <a:endParaRPr lang="zh-CN" altLang="en-US" sz="1600" b="1" cap="all" dirty="0">
              <a:solidFill>
                <a:schemeClr val="accent1"/>
              </a:solidFill>
              <a:cs typeface="Arial" panose="020B0604020202020204" pitchFamily="34" charset="0"/>
            </a:endParaRPr>
          </a:p>
        </p:txBody>
      </p:sp>
      <p:sp>
        <p:nvSpPr>
          <p:cNvPr id="13" name="矩形 259"/>
          <p:cNvSpPr>
            <a:spLocks noChangeArrowheads="1"/>
          </p:cNvSpPr>
          <p:nvPr/>
        </p:nvSpPr>
        <p:spPr bwMode="auto">
          <a:xfrm>
            <a:off x="3743779" y="3616325"/>
            <a:ext cx="5371192" cy="1451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50000"/>
              </a:lnSpc>
              <a:buNone/>
            </a:pPr>
            <a:endParaRPr lang="en-US" altLang="zh-CN" sz="2000" dirty="0">
              <a:solidFill>
                <a:schemeClr val="accent1"/>
              </a:solidFill>
              <a:latin typeface="Arial" panose="020B0604020202020204" pitchFamily="34" charset="0"/>
              <a:cs typeface="Arial" panose="020B0604020202020204" pitchFamily="34" charset="0"/>
            </a:endParaRPr>
          </a:p>
          <a:p>
            <a:pPr algn="ctr">
              <a:lnSpc>
                <a:spcPct val="150000"/>
              </a:lnSpc>
              <a:buNone/>
            </a:pPr>
            <a:r>
              <a:rPr lang="zh-CN" altLang="en-US" sz="2000" dirty="0">
                <a:solidFill>
                  <a:schemeClr val="accent1"/>
                </a:solidFill>
                <a:latin typeface="Arial" panose="020B0604020202020204" pitchFamily="34" charset="0"/>
                <a:cs typeface="Arial" panose="020B0604020202020204" pitchFamily="34" charset="0"/>
              </a:rPr>
              <a:t>刘艺博</a:t>
            </a:r>
            <a:endParaRPr lang="en-US" altLang="zh-CN" sz="2000" dirty="0">
              <a:solidFill>
                <a:schemeClr val="accent1"/>
              </a:solidFill>
              <a:latin typeface="Arial" panose="020B0604020202020204" pitchFamily="34" charset="0"/>
              <a:cs typeface="Arial" panose="020B0604020202020204" pitchFamily="34" charset="0"/>
            </a:endParaRPr>
          </a:p>
          <a:p>
            <a:pPr algn="ctr">
              <a:lnSpc>
                <a:spcPct val="150000"/>
              </a:lnSpc>
              <a:buNone/>
            </a:pPr>
            <a:r>
              <a:rPr lang="en-US" altLang="zh-CN" sz="2000" dirty="0">
                <a:solidFill>
                  <a:schemeClr val="accent1"/>
                </a:solidFill>
                <a:latin typeface="Arial" panose="020B0604020202020204" pitchFamily="34" charset="0"/>
                <a:cs typeface="Arial" panose="020B0604020202020204" pitchFamily="34" charset="0"/>
              </a:rPr>
              <a:t>2018.11</a:t>
            </a:r>
            <a:endParaRPr lang="zh-CN" altLang="en-US" sz="800" dirty="0">
              <a:solidFill>
                <a:schemeClr val="accent1"/>
              </a:solidFill>
              <a:latin typeface="Arial" panose="020B0604020202020204" pitchFamily="34" charset="0"/>
              <a:cs typeface="Arial" panose="020B0604020202020204" pitchFamily="34" charset="0"/>
            </a:endParaRPr>
          </a:p>
        </p:txBody>
      </p:sp>
      <p:sp>
        <p:nvSpPr>
          <p:cNvPr id="9" name="Freeform 6"/>
          <p:cNvSpPr>
            <a:spLocks/>
          </p:cNvSpPr>
          <p:nvPr/>
        </p:nvSpPr>
        <p:spPr bwMode="auto">
          <a:xfrm>
            <a:off x="0" y="5372414"/>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dirty="0"/>
          </a:p>
        </p:txBody>
      </p:sp>
      <p:sp>
        <p:nvSpPr>
          <p:cNvPr id="10" name="Freeform 7"/>
          <p:cNvSpPr>
            <a:spLocks/>
          </p:cNvSpPr>
          <p:nvPr/>
        </p:nvSpPr>
        <p:spPr bwMode="auto">
          <a:xfrm>
            <a:off x="706" y="5200501"/>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5" name="文本框 4">
            <a:extLst>
              <a:ext uri="{FF2B5EF4-FFF2-40B4-BE49-F238E27FC236}">
                <a16:creationId xmlns:a16="http://schemas.microsoft.com/office/drawing/2014/main" id="{4C03484F-B711-414C-BA8C-8D12EFA819C1}"/>
              </a:ext>
            </a:extLst>
          </p:cNvPr>
          <p:cNvSpPr txBox="1"/>
          <p:nvPr/>
        </p:nvSpPr>
        <p:spPr>
          <a:xfrm>
            <a:off x="10533831" y="2824237"/>
            <a:ext cx="184731" cy="369332"/>
          </a:xfrm>
          <a:prstGeom prst="rect">
            <a:avLst/>
          </a:prstGeom>
          <a:noFill/>
        </p:spPr>
        <p:txBody>
          <a:bodyPr wrap="none" rtlCol="0">
            <a:spAutoFit/>
          </a:bodyPr>
          <a:lstStyle/>
          <a:p>
            <a:endParaRPr lang="zh-CN" altLang="en-US" dirty="0"/>
          </a:p>
        </p:txBody>
      </p:sp>
      <p:pic>
        <p:nvPicPr>
          <p:cNvPr id="6" name="图片 5">
            <a:extLst>
              <a:ext uri="{FF2B5EF4-FFF2-40B4-BE49-F238E27FC236}">
                <a16:creationId xmlns:a16="http://schemas.microsoft.com/office/drawing/2014/main" id="{552201D7-1A2A-4B74-BAA7-10FCB76F9886}"/>
              </a:ext>
            </a:extLst>
          </p:cNvPr>
          <p:cNvPicPr>
            <a:picLocks noChangeAspect="1"/>
          </p:cNvPicPr>
          <p:nvPr/>
        </p:nvPicPr>
        <p:blipFill>
          <a:blip r:embed="rId4"/>
          <a:stretch>
            <a:fillRect/>
          </a:stretch>
        </p:blipFill>
        <p:spPr>
          <a:xfrm>
            <a:off x="9288650" y="188388"/>
            <a:ext cx="1362075" cy="1295400"/>
          </a:xfrm>
          <a:prstGeom prst="rect">
            <a:avLst/>
          </a:prstGeom>
        </p:spPr>
      </p:pic>
      <p:sp>
        <p:nvSpPr>
          <p:cNvPr id="7" name="文本框 6">
            <a:extLst>
              <a:ext uri="{FF2B5EF4-FFF2-40B4-BE49-F238E27FC236}">
                <a16:creationId xmlns:a16="http://schemas.microsoft.com/office/drawing/2014/main" id="{68B20316-3062-40FB-BEA3-55D1E36F707B}"/>
              </a:ext>
            </a:extLst>
          </p:cNvPr>
          <p:cNvSpPr txBox="1"/>
          <p:nvPr/>
        </p:nvSpPr>
        <p:spPr>
          <a:xfrm>
            <a:off x="9011488" y="1483788"/>
            <a:ext cx="2376264" cy="369332"/>
          </a:xfrm>
          <a:prstGeom prst="rect">
            <a:avLst/>
          </a:prstGeom>
          <a:noFill/>
        </p:spPr>
        <p:txBody>
          <a:bodyPr wrap="square" rtlCol="0">
            <a:spAutoFit/>
          </a:bodyPr>
          <a:lstStyle/>
          <a:p>
            <a:r>
              <a:rPr lang="zh-CN" altLang="en-US" b="1"/>
              <a:t>泡泡机器人公开课</a:t>
            </a:r>
          </a:p>
        </p:txBody>
      </p:sp>
    </p:spTree>
    <p:extLst>
      <p:ext uri="{BB962C8B-B14F-4D97-AF65-F5344CB8AC3E}">
        <p14:creationId xmlns:p14="http://schemas.microsoft.com/office/powerpoint/2010/main" val="2670119897"/>
      </p:ext>
    </p:extLst>
  </p:cSld>
  <p:clrMapOvr>
    <a:masterClrMapping/>
  </p:clrMapOvr>
  <mc:AlternateContent xmlns:mc="http://schemas.openxmlformats.org/markup-compatibility/2006" xmlns:p14="http://schemas.microsoft.com/office/powerpoint/2010/main">
    <mc:Choice Requires="p14">
      <p:transition spd="slow" p14:dur="1200" advTm="0">
        <p:dissolve/>
      </p:transition>
    </mc:Choice>
    <mc:Fallback xmlns="">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Vertical)">
                                      <p:cBhvr>
                                        <p:cTn id="7" dur="500"/>
                                        <p:tgtEl>
                                          <p:spTgt spid="10"/>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outVertical)">
                                      <p:cBhvr>
                                        <p:cTn id="10" dur="500"/>
                                        <p:tgtEl>
                                          <p:spTgt spid="9"/>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3"/>
                                        </p:tgtEl>
                                        <p:attrNameLst>
                                          <p:attrName>style.visibility</p:attrName>
                                        </p:attrNameLst>
                                      </p:cBhvr>
                                      <p:to>
                                        <p:strVal val="visible"/>
                                      </p:to>
                                    </p:set>
                                    <p:anim calcmode="lin" valueType="num">
                                      <p:cBhvr>
                                        <p:cTn id="14"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3"/>
                                        </p:tgtEl>
                                        <p:attrNameLst>
                                          <p:attrName>ppt_y</p:attrName>
                                        </p:attrNameLst>
                                      </p:cBhvr>
                                      <p:tavLst>
                                        <p:tav tm="0">
                                          <p:val>
                                            <p:strVal val="#ppt_y"/>
                                          </p:val>
                                        </p:tav>
                                        <p:tav tm="100000">
                                          <p:val>
                                            <p:strVal val="#ppt_y"/>
                                          </p:val>
                                        </p:tav>
                                      </p:tavLst>
                                    </p:anim>
                                    <p:anim calcmode="lin" valueType="num">
                                      <p:cBhvr>
                                        <p:cTn id="16"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3"/>
                                        </p:tgtEl>
                                      </p:cBhvr>
                                    </p:animEffect>
                                  </p:childTnLst>
                                </p:cTn>
                              </p:par>
                            </p:childTnLst>
                          </p:cTn>
                        </p:par>
                        <p:par>
                          <p:cTn id="19" fill="hold">
                            <p:stCondLst>
                              <p:cond delay="13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3"/>
                                        </p:tgtEl>
                                      </p:cBhvr>
                                    </p:animEffect>
                                    <p:animScale>
                                      <p:cBhvr>
                                        <p:cTn id="22" dur="250" autoRev="1" fill="hold"/>
                                        <p:tgtEl>
                                          <p:spTgt spid="3"/>
                                        </p:tgtEl>
                                      </p:cBhvr>
                                      <p:by x="105000" y="105000"/>
                                    </p:animScale>
                                  </p:childTnLst>
                                </p:cTn>
                              </p:par>
                            </p:childTnLst>
                          </p:cTn>
                        </p:par>
                        <p:par>
                          <p:cTn id="23" fill="hold">
                            <p:stCondLst>
                              <p:cond delay="1850"/>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4"/>
                                        </p:tgtEl>
                                        <p:attrNameLst>
                                          <p:attrName>style.visibility</p:attrName>
                                        </p:attrNameLst>
                                      </p:cBhvr>
                                      <p:to>
                                        <p:strVal val="visible"/>
                                      </p:to>
                                    </p:set>
                                    <p:anim calcmode="lin" valueType="num">
                                      <p:cBhvr>
                                        <p:cTn id="26"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4"/>
                                        </p:tgtEl>
                                        <p:attrNameLst>
                                          <p:attrName>ppt_y</p:attrName>
                                        </p:attrNameLst>
                                      </p:cBhvr>
                                      <p:tavLst>
                                        <p:tav tm="0">
                                          <p:val>
                                            <p:strVal val="#ppt_y"/>
                                          </p:val>
                                        </p:tav>
                                        <p:tav tm="100000">
                                          <p:val>
                                            <p:strVal val="#ppt_y"/>
                                          </p:val>
                                        </p:tav>
                                      </p:tavLst>
                                    </p:anim>
                                    <p:anim calcmode="lin" valueType="num">
                                      <p:cBhvr>
                                        <p:cTn id="28"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4"/>
                                        </p:tgtEl>
                                      </p:cBhvr>
                                    </p:animEffect>
                                  </p:childTnLst>
                                </p:cTn>
                              </p:par>
                            </p:childTnLst>
                          </p:cTn>
                        </p:par>
                        <p:par>
                          <p:cTn id="31" fill="hold">
                            <p:stCondLst>
                              <p:cond delay="3900"/>
                            </p:stCondLst>
                            <p:childTnLst>
                              <p:par>
                                <p:cTn id="32" presetID="26" presetClass="emph" presetSubtype="0" fill="hold" grpId="1" nodeType="afterEffect">
                                  <p:stCondLst>
                                    <p:cond delay="0"/>
                                  </p:stCondLst>
                                  <p:iterate type="lt">
                                    <p:tmPct val="0"/>
                                  </p:iterate>
                                  <p:childTnLst>
                                    <p:animEffect transition="out" filter="fade">
                                      <p:cBhvr>
                                        <p:cTn id="33" dur="500" tmFilter="0, 0; .2, .5; .8, .5; 1, 0"/>
                                        <p:tgtEl>
                                          <p:spTgt spid="4"/>
                                        </p:tgtEl>
                                      </p:cBhvr>
                                    </p:animEffect>
                                    <p:animScale>
                                      <p:cBhvr>
                                        <p:cTn id="34" dur="250" autoRev="1" fill="hold"/>
                                        <p:tgtEl>
                                          <p:spTgt spid="4"/>
                                        </p:tgtEl>
                                      </p:cBhvr>
                                      <p:by x="105000" y="105000"/>
                                    </p:animScale>
                                  </p:childTnLst>
                                </p:cTn>
                              </p:par>
                            </p:childTnLst>
                          </p:cTn>
                        </p:par>
                        <p:par>
                          <p:cTn id="35" fill="hold">
                            <p:stCondLst>
                              <p:cond delay="440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13"/>
                                        </p:tgtEl>
                                        <p:attrNameLst>
                                          <p:attrName>style.visibility</p:attrName>
                                        </p:attrNameLst>
                                      </p:cBhvr>
                                      <p:to>
                                        <p:strVal val="visible"/>
                                      </p:to>
                                    </p:set>
                                    <p:anim calcmode="lin" valueType="num">
                                      <p:cBhvr>
                                        <p:cTn id="38"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13"/>
                                        </p:tgtEl>
                                        <p:attrNameLst>
                                          <p:attrName>ppt_y</p:attrName>
                                        </p:attrNameLst>
                                      </p:cBhvr>
                                      <p:tavLst>
                                        <p:tav tm="0">
                                          <p:val>
                                            <p:strVal val="#ppt_y"/>
                                          </p:val>
                                        </p:tav>
                                        <p:tav tm="100000">
                                          <p:val>
                                            <p:strVal val="#ppt_y"/>
                                          </p:val>
                                        </p:tav>
                                      </p:tavLst>
                                    </p:anim>
                                    <p:anim calcmode="lin" valueType="num">
                                      <p:cBhvr>
                                        <p:cTn id="40"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13"/>
                                        </p:tgtEl>
                                      </p:cBhvr>
                                    </p:animEffect>
                                  </p:childTnLst>
                                </p:cTn>
                              </p:par>
                            </p:childTnLst>
                          </p:cTn>
                        </p:par>
                        <p:par>
                          <p:cTn id="43" fill="hold">
                            <p:stCondLst>
                              <p:cond delay="5350"/>
                            </p:stCondLst>
                            <p:childTnLst>
                              <p:par>
                                <p:cTn id="44" presetID="26" presetClass="emph" presetSubtype="0" fill="hold" grpId="1" nodeType="afterEffect">
                                  <p:stCondLst>
                                    <p:cond delay="0"/>
                                  </p:stCondLst>
                                  <p:iterate type="lt">
                                    <p:tmPct val="0"/>
                                  </p:iterate>
                                  <p:childTnLst>
                                    <p:animEffect transition="out" filter="fade">
                                      <p:cBhvr>
                                        <p:cTn id="45" dur="500" tmFilter="0, 0; .2, .5; .8, .5; 1, 0"/>
                                        <p:tgtEl>
                                          <p:spTgt spid="13"/>
                                        </p:tgtEl>
                                      </p:cBhvr>
                                    </p:animEffect>
                                    <p:animScale>
                                      <p:cBhvr>
                                        <p:cTn id="46" dur="250"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13" grpId="0"/>
      <p:bldP spid="13" grpId="1"/>
      <p:bldP spid="9" grpId="0" animBg="1"/>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B7ACE54F-1A32-4BAF-8B24-048741FA3AD6}"/>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矩形 9">
            <a:extLst>
              <a:ext uri="{FF2B5EF4-FFF2-40B4-BE49-F238E27FC236}">
                <a16:creationId xmlns:a16="http://schemas.microsoft.com/office/drawing/2014/main" id="{932DD73C-DD0B-46F2-8691-1EB4631F7C89}"/>
              </a:ext>
            </a:extLst>
          </p:cNvPr>
          <p:cNvSpPr/>
          <p:nvPr/>
        </p:nvSpPr>
        <p:spPr>
          <a:xfrm>
            <a:off x="294059" y="880021"/>
            <a:ext cx="3828292" cy="338554"/>
          </a:xfrm>
          <a:prstGeom prst="rect">
            <a:avLst/>
          </a:prstGeom>
        </p:spPr>
        <p:txBody>
          <a:bodyPr wrap="none">
            <a:spAutoFit/>
          </a:bodyPr>
          <a:lstStyle/>
          <a:p>
            <a:r>
              <a:rPr lang="en-US" altLang="zh-CN" sz="1600" dirty="0">
                <a:solidFill>
                  <a:srgbClr val="414141"/>
                </a:solidFill>
                <a:ea typeface="微软雅黑" panose="020B0503020204020204" pitchFamily="34" charset="-122"/>
                <a:cs typeface="Times New Roman" panose="02020603050405020304" pitchFamily="18" charset="0"/>
              </a:rPr>
              <a:t>1.</a:t>
            </a:r>
            <a:r>
              <a:rPr lang="zh-CN" altLang="zh-CN" sz="1600" dirty="0">
                <a:solidFill>
                  <a:srgbClr val="414141"/>
                </a:solidFill>
                <a:ea typeface="微软雅黑" panose="020B0503020204020204" pitchFamily="34" charset="-122"/>
                <a:cs typeface="Times New Roman" panose="02020603050405020304" pitchFamily="18" charset="0"/>
              </a:rPr>
              <a:t>室外场景激光雷达点云智能化分类处理</a:t>
            </a:r>
            <a:endParaRPr lang="zh-CN" altLang="en-US" sz="1600" dirty="0"/>
          </a:p>
        </p:txBody>
      </p:sp>
      <p:pic>
        <p:nvPicPr>
          <p:cNvPr id="11" name="图片 10">
            <a:extLst>
              <a:ext uri="{FF2B5EF4-FFF2-40B4-BE49-F238E27FC236}">
                <a16:creationId xmlns:a16="http://schemas.microsoft.com/office/drawing/2014/main" id="{738A5DFB-3A72-443C-AB61-4DE12F254A84}"/>
              </a:ext>
            </a:extLst>
          </p:cNvPr>
          <p:cNvPicPr>
            <a:picLocks noChangeAspect="1"/>
          </p:cNvPicPr>
          <p:nvPr/>
        </p:nvPicPr>
        <p:blipFill>
          <a:blip r:embed="rId5"/>
          <a:stretch>
            <a:fillRect/>
          </a:stretch>
        </p:blipFill>
        <p:spPr>
          <a:xfrm>
            <a:off x="929484" y="1481364"/>
            <a:ext cx="3723835" cy="1875410"/>
          </a:xfrm>
          <a:prstGeom prst="rect">
            <a:avLst/>
          </a:prstGeom>
        </p:spPr>
      </p:pic>
      <p:sp>
        <p:nvSpPr>
          <p:cNvPr id="12" name="箭头: 右 11">
            <a:extLst>
              <a:ext uri="{FF2B5EF4-FFF2-40B4-BE49-F238E27FC236}">
                <a16:creationId xmlns:a16="http://schemas.microsoft.com/office/drawing/2014/main" id="{24B8FADA-268C-44A3-932F-5802D238F46B}"/>
              </a:ext>
            </a:extLst>
          </p:cNvPr>
          <p:cNvSpPr/>
          <p:nvPr/>
        </p:nvSpPr>
        <p:spPr>
          <a:xfrm>
            <a:off x="4577604" y="2257988"/>
            <a:ext cx="432048"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1A2F2B96-F380-4C0D-9893-A8138CB16848}"/>
              </a:ext>
            </a:extLst>
          </p:cNvPr>
          <p:cNvPicPr>
            <a:picLocks noChangeAspect="1"/>
          </p:cNvPicPr>
          <p:nvPr/>
        </p:nvPicPr>
        <p:blipFill>
          <a:blip r:embed="rId6"/>
          <a:stretch>
            <a:fillRect/>
          </a:stretch>
        </p:blipFill>
        <p:spPr>
          <a:xfrm>
            <a:off x="5009652" y="1395705"/>
            <a:ext cx="4392488" cy="1940589"/>
          </a:xfrm>
          <a:prstGeom prst="rect">
            <a:avLst/>
          </a:prstGeom>
        </p:spPr>
      </p:pic>
      <p:pic>
        <p:nvPicPr>
          <p:cNvPr id="14" name="图片 13">
            <a:extLst>
              <a:ext uri="{FF2B5EF4-FFF2-40B4-BE49-F238E27FC236}">
                <a16:creationId xmlns:a16="http://schemas.microsoft.com/office/drawing/2014/main" id="{E5DE4ED8-98C4-4CBE-A4A5-78413D994122}"/>
              </a:ext>
            </a:extLst>
          </p:cNvPr>
          <p:cNvPicPr>
            <a:picLocks noChangeAspect="1"/>
          </p:cNvPicPr>
          <p:nvPr/>
        </p:nvPicPr>
        <p:blipFill>
          <a:blip r:embed="rId7"/>
          <a:stretch>
            <a:fillRect/>
          </a:stretch>
        </p:blipFill>
        <p:spPr>
          <a:xfrm>
            <a:off x="4896083" y="3261288"/>
            <a:ext cx="4619625" cy="343179"/>
          </a:xfrm>
          <a:prstGeom prst="rect">
            <a:avLst/>
          </a:prstGeom>
        </p:spPr>
      </p:pic>
      <p:sp>
        <p:nvSpPr>
          <p:cNvPr id="15" name="矩形 14">
            <a:extLst>
              <a:ext uri="{FF2B5EF4-FFF2-40B4-BE49-F238E27FC236}">
                <a16:creationId xmlns:a16="http://schemas.microsoft.com/office/drawing/2014/main" id="{B482D918-F1B0-4F9E-B1FB-E6D662790048}"/>
              </a:ext>
            </a:extLst>
          </p:cNvPr>
          <p:cNvSpPr/>
          <p:nvPr/>
        </p:nvSpPr>
        <p:spPr>
          <a:xfrm>
            <a:off x="7149455" y="880021"/>
            <a:ext cx="6023992" cy="646331"/>
          </a:xfrm>
          <a:prstGeom prst="rect">
            <a:avLst/>
          </a:prstGeom>
        </p:spPr>
        <p:txBody>
          <a:bodyPr wrap="square">
            <a:spAutoFit/>
          </a:bodyPr>
          <a:lstStyle/>
          <a:p>
            <a:r>
              <a:rPr lang="zh-CN" altLang="en-US" sz="1200" dirty="0">
                <a:solidFill>
                  <a:srgbClr val="333333"/>
                </a:solidFill>
                <a:latin typeface="微软雅黑" panose="020B0503020204020204" pitchFamily="34" charset="-122"/>
                <a:ea typeface="微软雅黑" panose="020B0503020204020204" pitchFamily="34" charset="-122"/>
              </a:rPr>
              <a:t>国家自然科学基金青年基金 基于多层次深度学习特征的城市</a:t>
            </a:r>
            <a:r>
              <a:rPr lang="en-US" altLang="zh-CN" sz="1200" dirty="0">
                <a:solidFill>
                  <a:srgbClr val="333333"/>
                </a:solidFill>
                <a:latin typeface="微软雅黑" panose="020B0503020204020204" pitchFamily="34" charset="-122"/>
                <a:ea typeface="微软雅黑" panose="020B0503020204020204" pitchFamily="34" charset="-122"/>
              </a:rPr>
              <a:t>ALS</a:t>
            </a:r>
            <a:r>
              <a:rPr lang="zh-CN" altLang="en-US" sz="1200" dirty="0">
                <a:solidFill>
                  <a:srgbClr val="333333"/>
                </a:solidFill>
                <a:latin typeface="微软雅黑" panose="020B0503020204020204" pitchFamily="34" charset="-122"/>
                <a:ea typeface="微软雅黑" panose="020B0503020204020204" pitchFamily="34" charset="-122"/>
              </a:rPr>
              <a:t>点云分类方法研究</a:t>
            </a:r>
            <a:endParaRPr lang="en-US" altLang="zh-CN" sz="1200" dirty="0">
              <a:solidFill>
                <a:srgbClr val="333333"/>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基于深度学习理论的激光雷达点云多层次分类框架研究</a:t>
            </a:r>
          </a:p>
          <a:p>
            <a:endParaRPr lang="zh-CN" altLang="en-US" sz="1200" dirty="0"/>
          </a:p>
        </p:txBody>
      </p:sp>
      <p:pic>
        <p:nvPicPr>
          <p:cNvPr id="16" name="图片 15">
            <a:extLst>
              <a:ext uri="{FF2B5EF4-FFF2-40B4-BE49-F238E27FC236}">
                <a16:creationId xmlns:a16="http://schemas.microsoft.com/office/drawing/2014/main" id="{51526398-D652-49A7-AA83-0553A82BD68E}"/>
              </a:ext>
            </a:extLst>
          </p:cNvPr>
          <p:cNvPicPr>
            <a:picLocks noChangeAspect="1"/>
          </p:cNvPicPr>
          <p:nvPr/>
        </p:nvPicPr>
        <p:blipFill>
          <a:blip r:embed="rId8"/>
          <a:stretch>
            <a:fillRect/>
          </a:stretch>
        </p:blipFill>
        <p:spPr>
          <a:xfrm>
            <a:off x="452711" y="4288865"/>
            <a:ext cx="5328592" cy="2063763"/>
          </a:xfrm>
          <a:prstGeom prst="rect">
            <a:avLst/>
          </a:prstGeom>
        </p:spPr>
      </p:pic>
      <p:sp>
        <p:nvSpPr>
          <p:cNvPr id="17" name="Text Placeholder 3">
            <a:extLst>
              <a:ext uri="{FF2B5EF4-FFF2-40B4-BE49-F238E27FC236}">
                <a16:creationId xmlns:a16="http://schemas.microsoft.com/office/drawing/2014/main" id="{F683D740-C72F-4132-AE77-40E05259C23A}"/>
              </a:ext>
            </a:extLst>
          </p:cNvPr>
          <p:cNvSpPr txBox="1">
            <a:spLocks/>
          </p:cNvSpPr>
          <p:nvPr/>
        </p:nvSpPr>
        <p:spPr>
          <a:xfrm>
            <a:off x="1547504" y="6352629"/>
            <a:ext cx="3348579" cy="270459"/>
          </a:xfrm>
          <a:prstGeom prst="rect">
            <a:avLst/>
          </a:prstGeom>
        </p:spPr>
        <p:txBody>
          <a:bodyPr wrap="square" lIns="0" tIns="0" rIns="0" bIns="0" anchor="t" anchorCtr="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Arial" panose="020B0604020202020204" pitchFamily="34" charset="0"/>
              </a:rPr>
              <a:t>基于三维深度学习的点云配准</a:t>
            </a:r>
            <a:endParaRPr lang="id-ID" sz="1600" dirty="0">
              <a:latin typeface="微软雅黑" panose="020B0503020204020204" pitchFamily="34" charset="-122"/>
              <a:ea typeface="微软雅黑" panose="020B0503020204020204" pitchFamily="34" charset="-122"/>
              <a:sym typeface="Arial" panose="020B0604020202020204" pitchFamily="34" charset="0"/>
            </a:endParaRPr>
          </a:p>
        </p:txBody>
      </p:sp>
      <p:pic>
        <p:nvPicPr>
          <p:cNvPr id="18" name="图片 17">
            <a:extLst>
              <a:ext uri="{FF2B5EF4-FFF2-40B4-BE49-F238E27FC236}">
                <a16:creationId xmlns:a16="http://schemas.microsoft.com/office/drawing/2014/main" id="{15D87AE7-9BD1-46FE-9F58-C607A13CBBAE}"/>
              </a:ext>
            </a:extLst>
          </p:cNvPr>
          <p:cNvPicPr>
            <a:picLocks noChangeAspect="1"/>
          </p:cNvPicPr>
          <p:nvPr/>
        </p:nvPicPr>
        <p:blipFill>
          <a:blip r:embed="rId9"/>
          <a:stretch>
            <a:fillRect/>
          </a:stretch>
        </p:blipFill>
        <p:spPr>
          <a:xfrm>
            <a:off x="6357367" y="4288865"/>
            <a:ext cx="5677901" cy="2101073"/>
          </a:xfrm>
          <a:prstGeom prst="rect">
            <a:avLst/>
          </a:prstGeom>
        </p:spPr>
      </p:pic>
      <p:sp>
        <p:nvSpPr>
          <p:cNvPr id="19" name="Text Placeholder 3">
            <a:extLst>
              <a:ext uri="{FF2B5EF4-FFF2-40B4-BE49-F238E27FC236}">
                <a16:creationId xmlns:a16="http://schemas.microsoft.com/office/drawing/2014/main" id="{23D51B33-BF56-406E-BF82-17DB2B973AF8}"/>
              </a:ext>
            </a:extLst>
          </p:cNvPr>
          <p:cNvSpPr txBox="1">
            <a:spLocks/>
          </p:cNvSpPr>
          <p:nvPr/>
        </p:nvSpPr>
        <p:spPr>
          <a:xfrm>
            <a:off x="7437487" y="6389939"/>
            <a:ext cx="3348579" cy="270459"/>
          </a:xfrm>
          <a:prstGeom prst="rect">
            <a:avLst/>
          </a:prstGeom>
        </p:spPr>
        <p:txBody>
          <a:bodyPr wrap="square" lIns="0" tIns="0" rIns="0" bIns="0" anchor="t" anchorCtr="0">
            <a:spAutoFit/>
          </a:bodyPr>
          <a:lstStyle>
            <a:lvl1pPr marL="228620" indent="-228620" algn="l" defTabSz="914476"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Aft>
                <a:spcPts val="0"/>
              </a:spcAft>
              <a:buFont typeface="Arial" panose="020B0604020202020204" pitchFamily="34" charset="0"/>
              <a:buNone/>
            </a:pPr>
            <a:r>
              <a:rPr lang="zh-CN" altLang="en-US" sz="1600" dirty="0">
                <a:latin typeface="微软雅黑" panose="020B0503020204020204" pitchFamily="34" charset="-122"/>
                <a:ea typeface="微软雅黑" panose="020B0503020204020204" pitchFamily="34" charset="-122"/>
                <a:sym typeface="Arial" panose="020B0604020202020204" pitchFamily="34" charset="0"/>
              </a:rPr>
              <a:t>用于自动驾驶的三维点云目标检测</a:t>
            </a:r>
            <a:endParaRPr lang="id-ID" sz="1600" dirty="0">
              <a:latin typeface="微软雅黑" panose="020B0503020204020204" pitchFamily="34" charset="-122"/>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83151424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5" grpId="0"/>
      <p:bldP spid="17"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B7ACE54F-1A32-4BAF-8B24-048741FA3AD6}"/>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三维场景理解方法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4694817B-1B00-423F-B0D6-DDB41D658D8D}"/>
              </a:ext>
            </a:extLst>
          </p:cNvPr>
          <p:cNvSpPr txBox="1"/>
          <p:nvPr/>
        </p:nvSpPr>
        <p:spPr>
          <a:xfrm>
            <a:off x="254207" y="698187"/>
            <a:ext cx="2790792" cy="369332"/>
          </a:xfrm>
          <a:prstGeom prst="rect">
            <a:avLst/>
          </a:prstGeom>
          <a:noFill/>
        </p:spPr>
        <p:txBody>
          <a:bodyPr wrap="square" rtlCol="0">
            <a:spAutoFit/>
          </a:bodyPr>
          <a:lstStyle/>
          <a:p>
            <a:r>
              <a:rPr lang="zh-CN" altLang="en-US" b="1" dirty="0"/>
              <a:t>经典三维点云处理方法：</a:t>
            </a:r>
          </a:p>
        </p:txBody>
      </p:sp>
      <p:pic>
        <p:nvPicPr>
          <p:cNvPr id="20" name="图片 19">
            <a:extLst>
              <a:ext uri="{FF2B5EF4-FFF2-40B4-BE49-F238E27FC236}">
                <a16:creationId xmlns:a16="http://schemas.microsoft.com/office/drawing/2014/main" id="{8C29E644-1A4A-4FA6-89FB-3490D856F780}"/>
              </a:ext>
            </a:extLst>
          </p:cNvPr>
          <p:cNvPicPr>
            <a:picLocks noChangeAspect="1"/>
          </p:cNvPicPr>
          <p:nvPr/>
        </p:nvPicPr>
        <p:blipFill>
          <a:blip r:embed="rId5"/>
          <a:stretch>
            <a:fillRect/>
          </a:stretch>
        </p:blipFill>
        <p:spPr>
          <a:xfrm>
            <a:off x="696322" y="1581815"/>
            <a:ext cx="1992905" cy="2280032"/>
          </a:xfrm>
          <a:prstGeom prst="rect">
            <a:avLst/>
          </a:prstGeom>
        </p:spPr>
      </p:pic>
      <p:sp>
        <p:nvSpPr>
          <p:cNvPr id="21" name="矩形 20">
            <a:extLst>
              <a:ext uri="{FF2B5EF4-FFF2-40B4-BE49-F238E27FC236}">
                <a16:creationId xmlns:a16="http://schemas.microsoft.com/office/drawing/2014/main" id="{05F627A4-1B98-401E-A2F6-56AF13E8B369}"/>
              </a:ext>
            </a:extLst>
          </p:cNvPr>
          <p:cNvSpPr/>
          <p:nvPr/>
        </p:nvSpPr>
        <p:spPr>
          <a:xfrm>
            <a:off x="1079491" y="3996866"/>
            <a:ext cx="1609736" cy="338554"/>
          </a:xfrm>
          <a:prstGeom prst="rect">
            <a:avLst/>
          </a:prstGeom>
        </p:spPr>
        <p:txBody>
          <a:bodyPr wrap="none">
            <a:spAutoFit/>
          </a:bodyPr>
          <a:lstStyle/>
          <a:p>
            <a:r>
              <a:rPr lang="zh-CN" altLang="en-US" sz="1600" b="0" u="none" dirty="0">
                <a:solidFill>
                  <a:srgbClr val="000000"/>
                </a:solidFill>
                <a:latin typeface="Roboto"/>
              </a:rPr>
              <a:t>配准</a:t>
            </a:r>
            <a:r>
              <a:rPr lang="en-US" altLang="zh-CN" sz="1600" b="0" u="none" dirty="0">
                <a:solidFill>
                  <a:srgbClr val="000000"/>
                </a:solidFill>
                <a:latin typeface="Roboto"/>
              </a:rPr>
              <a:t>registration</a:t>
            </a:r>
            <a:endParaRPr lang="zh-CN" altLang="en-US" sz="1600" b="0" u="none" dirty="0"/>
          </a:p>
        </p:txBody>
      </p:sp>
      <p:pic>
        <p:nvPicPr>
          <p:cNvPr id="22" name="图片 21">
            <a:extLst>
              <a:ext uri="{FF2B5EF4-FFF2-40B4-BE49-F238E27FC236}">
                <a16:creationId xmlns:a16="http://schemas.microsoft.com/office/drawing/2014/main" id="{F5633BA5-4339-4B45-90D7-B9020677D46C}"/>
              </a:ext>
            </a:extLst>
          </p:cNvPr>
          <p:cNvPicPr>
            <a:picLocks noChangeAspect="1"/>
          </p:cNvPicPr>
          <p:nvPr/>
        </p:nvPicPr>
        <p:blipFill>
          <a:blip r:embed="rId6"/>
          <a:stretch>
            <a:fillRect/>
          </a:stretch>
        </p:blipFill>
        <p:spPr>
          <a:xfrm>
            <a:off x="3123611" y="1767648"/>
            <a:ext cx="3469043" cy="1637801"/>
          </a:xfrm>
          <a:prstGeom prst="rect">
            <a:avLst/>
          </a:prstGeom>
        </p:spPr>
      </p:pic>
      <p:sp>
        <p:nvSpPr>
          <p:cNvPr id="23" name="矩形 22">
            <a:extLst>
              <a:ext uri="{FF2B5EF4-FFF2-40B4-BE49-F238E27FC236}">
                <a16:creationId xmlns:a16="http://schemas.microsoft.com/office/drawing/2014/main" id="{956312B9-2B81-4391-89ED-609BFE681D16}"/>
              </a:ext>
            </a:extLst>
          </p:cNvPr>
          <p:cNvSpPr/>
          <p:nvPr/>
        </p:nvSpPr>
        <p:spPr>
          <a:xfrm>
            <a:off x="3895752" y="3597189"/>
            <a:ext cx="2076209" cy="338554"/>
          </a:xfrm>
          <a:prstGeom prst="rect">
            <a:avLst/>
          </a:prstGeom>
        </p:spPr>
        <p:txBody>
          <a:bodyPr wrap="none">
            <a:spAutoFit/>
          </a:bodyPr>
          <a:lstStyle/>
          <a:p>
            <a:r>
              <a:rPr lang="zh-CN" altLang="en-US" sz="1600" b="0" u="none" dirty="0">
                <a:solidFill>
                  <a:srgbClr val="000000"/>
                </a:solidFill>
                <a:latin typeface="Roboto"/>
              </a:rPr>
              <a:t>关键点特征</a:t>
            </a:r>
            <a:r>
              <a:rPr lang="en-US" altLang="zh-CN" sz="1600" b="0" u="none" dirty="0" err="1">
                <a:solidFill>
                  <a:srgbClr val="000000"/>
                </a:solidFill>
                <a:latin typeface="Roboto"/>
              </a:rPr>
              <a:t>keypoints</a:t>
            </a:r>
            <a:endParaRPr lang="zh-CN" altLang="en-US" sz="1600" b="0" u="none" dirty="0"/>
          </a:p>
        </p:txBody>
      </p:sp>
      <p:pic>
        <p:nvPicPr>
          <p:cNvPr id="24" name="图片 23">
            <a:extLst>
              <a:ext uri="{FF2B5EF4-FFF2-40B4-BE49-F238E27FC236}">
                <a16:creationId xmlns:a16="http://schemas.microsoft.com/office/drawing/2014/main" id="{C6B28F2A-0B1F-4A04-8A88-856771F49A19}"/>
              </a:ext>
            </a:extLst>
          </p:cNvPr>
          <p:cNvPicPr>
            <a:picLocks noChangeAspect="1"/>
          </p:cNvPicPr>
          <p:nvPr/>
        </p:nvPicPr>
        <p:blipFill>
          <a:blip r:embed="rId7"/>
          <a:stretch>
            <a:fillRect/>
          </a:stretch>
        </p:blipFill>
        <p:spPr>
          <a:xfrm>
            <a:off x="7340317" y="1455862"/>
            <a:ext cx="3825658" cy="1774218"/>
          </a:xfrm>
          <a:prstGeom prst="rect">
            <a:avLst/>
          </a:prstGeom>
        </p:spPr>
      </p:pic>
      <p:sp>
        <p:nvSpPr>
          <p:cNvPr id="25" name="矩形 24">
            <a:extLst>
              <a:ext uri="{FF2B5EF4-FFF2-40B4-BE49-F238E27FC236}">
                <a16:creationId xmlns:a16="http://schemas.microsoft.com/office/drawing/2014/main" id="{4B980947-4FB3-4076-A1F4-7F3DB442B447}"/>
              </a:ext>
            </a:extLst>
          </p:cNvPr>
          <p:cNvSpPr/>
          <p:nvPr/>
        </p:nvSpPr>
        <p:spPr>
          <a:xfrm>
            <a:off x="8524551" y="3396277"/>
            <a:ext cx="1210588" cy="338554"/>
          </a:xfrm>
          <a:prstGeom prst="rect">
            <a:avLst/>
          </a:prstGeom>
        </p:spPr>
        <p:txBody>
          <a:bodyPr wrap="none">
            <a:spAutoFit/>
          </a:bodyPr>
          <a:lstStyle/>
          <a:p>
            <a:r>
              <a:rPr lang="zh-CN" altLang="en-US" sz="1600" b="0" u="none" dirty="0">
                <a:solidFill>
                  <a:srgbClr val="000000"/>
                </a:solidFill>
                <a:latin typeface="Roboto"/>
              </a:rPr>
              <a:t>法向量特征</a:t>
            </a:r>
            <a:endParaRPr lang="zh-CN" altLang="en-US" sz="1600" b="0" u="none" dirty="0"/>
          </a:p>
        </p:txBody>
      </p:sp>
      <p:pic>
        <p:nvPicPr>
          <p:cNvPr id="26" name="图片 25">
            <a:extLst>
              <a:ext uri="{FF2B5EF4-FFF2-40B4-BE49-F238E27FC236}">
                <a16:creationId xmlns:a16="http://schemas.microsoft.com/office/drawing/2014/main" id="{E89B5338-9491-4407-A517-9DF76F0A9FCB}"/>
              </a:ext>
            </a:extLst>
          </p:cNvPr>
          <p:cNvPicPr>
            <a:picLocks noChangeAspect="1"/>
          </p:cNvPicPr>
          <p:nvPr/>
        </p:nvPicPr>
        <p:blipFill>
          <a:blip r:embed="rId8"/>
          <a:stretch>
            <a:fillRect/>
          </a:stretch>
        </p:blipFill>
        <p:spPr>
          <a:xfrm>
            <a:off x="2848862" y="4137493"/>
            <a:ext cx="1970047" cy="1503457"/>
          </a:xfrm>
          <a:prstGeom prst="rect">
            <a:avLst/>
          </a:prstGeom>
        </p:spPr>
      </p:pic>
      <p:sp>
        <p:nvSpPr>
          <p:cNvPr id="27" name="矩形 26">
            <a:extLst>
              <a:ext uri="{FF2B5EF4-FFF2-40B4-BE49-F238E27FC236}">
                <a16:creationId xmlns:a16="http://schemas.microsoft.com/office/drawing/2014/main" id="{CCA87B8F-EE00-41BE-942B-BAC05F6A2BF4}"/>
              </a:ext>
            </a:extLst>
          </p:cNvPr>
          <p:cNvSpPr/>
          <p:nvPr/>
        </p:nvSpPr>
        <p:spPr>
          <a:xfrm>
            <a:off x="2848862" y="5640950"/>
            <a:ext cx="2236510" cy="338554"/>
          </a:xfrm>
          <a:prstGeom prst="rect">
            <a:avLst/>
          </a:prstGeom>
        </p:spPr>
        <p:txBody>
          <a:bodyPr wrap="none">
            <a:spAutoFit/>
          </a:bodyPr>
          <a:lstStyle/>
          <a:p>
            <a:r>
              <a:rPr lang="zh-CN" altLang="en-US" sz="1600" b="0" u="none" dirty="0">
                <a:solidFill>
                  <a:srgbClr val="000000"/>
                </a:solidFill>
                <a:latin typeface="Roboto"/>
              </a:rPr>
              <a:t>表面分割</a:t>
            </a:r>
            <a:r>
              <a:rPr lang="en-US" altLang="zh-CN" sz="1600" b="0" u="none" dirty="0">
                <a:solidFill>
                  <a:srgbClr val="000000"/>
                </a:solidFill>
                <a:latin typeface="Roboto"/>
              </a:rPr>
              <a:t>segmentation</a:t>
            </a:r>
            <a:endParaRPr lang="zh-CN" altLang="en-US" sz="1600" b="0" u="none" dirty="0"/>
          </a:p>
        </p:txBody>
      </p:sp>
      <p:pic>
        <p:nvPicPr>
          <p:cNvPr id="28" name="图片 27">
            <a:extLst>
              <a:ext uri="{FF2B5EF4-FFF2-40B4-BE49-F238E27FC236}">
                <a16:creationId xmlns:a16="http://schemas.microsoft.com/office/drawing/2014/main" id="{BBFB8F0D-2A4E-458D-BA4E-0029290AA17A}"/>
              </a:ext>
            </a:extLst>
          </p:cNvPr>
          <p:cNvPicPr>
            <a:picLocks noChangeAspect="1"/>
          </p:cNvPicPr>
          <p:nvPr/>
        </p:nvPicPr>
        <p:blipFill>
          <a:blip r:embed="rId9"/>
          <a:stretch>
            <a:fillRect/>
          </a:stretch>
        </p:blipFill>
        <p:spPr>
          <a:xfrm>
            <a:off x="5669194" y="3666277"/>
            <a:ext cx="1970048" cy="1774218"/>
          </a:xfrm>
          <a:prstGeom prst="rect">
            <a:avLst/>
          </a:prstGeom>
        </p:spPr>
      </p:pic>
      <p:sp>
        <p:nvSpPr>
          <p:cNvPr id="29" name="矩形 28">
            <a:extLst>
              <a:ext uri="{FF2B5EF4-FFF2-40B4-BE49-F238E27FC236}">
                <a16:creationId xmlns:a16="http://schemas.microsoft.com/office/drawing/2014/main" id="{F404DAE2-A21D-46D3-ABC6-76910DC24ADE}"/>
              </a:ext>
            </a:extLst>
          </p:cNvPr>
          <p:cNvSpPr/>
          <p:nvPr/>
        </p:nvSpPr>
        <p:spPr>
          <a:xfrm>
            <a:off x="6062403" y="5616336"/>
            <a:ext cx="1277914" cy="338554"/>
          </a:xfrm>
          <a:prstGeom prst="rect">
            <a:avLst/>
          </a:prstGeom>
        </p:spPr>
        <p:txBody>
          <a:bodyPr wrap="none">
            <a:spAutoFit/>
          </a:bodyPr>
          <a:lstStyle/>
          <a:p>
            <a:r>
              <a:rPr lang="zh-CN" altLang="en-US" sz="1600" b="0" u="none" dirty="0">
                <a:solidFill>
                  <a:srgbClr val="000000"/>
                </a:solidFill>
                <a:latin typeface="Roboto"/>
              </a:rPr>
              <a:t>体素化</a:t>
            </a:r>
            <a:r>
              <a:rPr lang="en-US" altLang="zh-CN" sz="1600" b="0" u="none" dirty="0">
                <a:solidFill>
                  <a:srgbClr val="000000"/>
                </a:solidFill>
                <a:latin typeface="Roboto"/>
              </a:rPr>
              <a:t>voxel</a:t>
            </a:r>
            <a:endParaRPr lang="zh-CN" altLang="en-US" sz="1600" b="0" u="none" dirty="0"/>
          </a:p>
        </p:txBody>
      </p:sp>
      <p:sp>
        <p:nvSpPr>
          <p:cNvPr id="4" name="文本框 3">
            <a:extLst>
              <a:ext uri="{FF2B5EF4-FFF2-40B4-BE49-F238E27FC236}">
                <a16:creationId xmlns:a16="http://schemas.microsoft.com/office/drawing/2014/main" id="{39336D41-3C63-4D42-ADF3-B4A978E77AAE}"/>
              </a:ext>
            </a:extLst>
          </p:cNvPr>
          <p:cNvSpPr txBox="1"/>
          <p:nvPr/>
        </p:nvSpPr>
        <p:spPr>
          <a:xfrm>
            <a:off x="113030" y="5945246"/>
            <a:ext cx="10880528" cy="646331"/>
          </a:xfrm>
          <a:prstGeom prst="rect">
            <a:avLst/>
          </a:prstGeom>
          <a:noFill/>
        </p:spPr>
        <p:txBody>
          <a:bodyPr wrap="square" rtlCol="0">
            <a:spAutoFit/>
          </a:bodyPr>
          <a:lstStyle/>
          <a:p>
            <a:r>
              <a:rPr lang="zh-CN" altLang="en-US" dirty="0"/>
              <a:t>特点：根据待检测</a:t>
            </a:r>
            <a:r>
              <a:rPr lang="en-US" altLang="zh-CN" dirty="0"/>
              <a:t>\</a:t>
            </a:r>
            <a:r>
              <a:rPr lang="zh-CN" altLang="en-US" dirty="0"/>
              <a:t>分类的目标对象的形状手动设计提取的特征，一般只对三维场景的某种类型目标进行分类</a:t>
            </a:r>
            <a:r>
              <a:rPr lang="en-US" altLang="zh-CN" dirty="0"/>
              <a:t>\</a:t>
            </a:r>
            <a:r>
              <a:rPr lang="zh-CN" altLang="en-US" dirty="0"/>
              <a:t>语义分割，难以适应多样化的复杂三维场景多类别分类</a:t>
            </a:r>
            <a:r>
              <a:rPr lang="en-US" altLang="zh-CN" dirty="0"/>
              <a:t>\</a:t>
            </a:r>
            <a:r>
              <a:rPr lang="zh-CN" altLang="en-US" dirty="0"/>
              <a:t>语义分割的任务。</a:t>
            </a:r>
          </a:p>
        </p:txBody>
      </p:sp>
    </p:spTree>
    <p:extLst>
      <p:ext uri="{BB962C8B-B14F-4D97-AF65-F5344CB8AC3E}">
        <p14:creationId xmlns:p14="http://schemas.microsoft.com/office/powerpoint/2010/main" val="3137506954"/>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350E7A23-3F66-4095-A4FD-825291438471}"/>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05C0B654-FFBE-4FE8-8179-CBE07BE3FAA5}"/>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AC87197C-C7DA-4FE7-96AF-CAE67BC901C9}"/>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7E5C9271-0CCA-43AE-B1E9-B9C120F7D957}"/>
              </a:ext>
            </a:extLst>
          </p:cNvPr>
          <p:cNvSpPr txBox="1"/>
          <p:nvPr/>
        </p:nvSpPr>
        <p:spPr>
          <a:xfrm>
            <a:off x="289543" y="691453"/>
            <a:ext cx="3024336" cy="369332"/>
          </a:xfrm>
          <a:prstGeom prst="rect">
            <a:avLst/>
          </a:prstGeom>
          <a:noFill/>
        </p:spPr>
        <p:txBody>
          <a:bodyPr wrap="square" rtlCol="0">
            <a:spAutoFit/>
          </a:bodyPr>
          <a:lstStyle/>
          <a:p>
            <a:r>
              <a:rPr lang="zh-CN" altLang="en-US" b="1" dirty="0"/>
              <a:t>三维点云数据处理的挑战：</a:t>
            </a:r>
          </a:p>
        </p:txBody>
      </p:sp>
      <p:sp>
        <p:nvSpPr>
          <p:cNvPr id="6" name="文本框 5">
            <a:extLst>
              <a:ext uri="{FF2B5EF4-FFF2-40B4-BE49-F238E27FC236}">
                <a16:creationId xmlns:a16="http://schemas.microsoft.com/office/drawing/2014/main" id="{AAA98C1F-32F3-480C-A721-D543F2B81F91}"/>
              </a:ext>
            </a:extLst>
          </p:cNvPr>
          <p:cNvSpPr txBox="1"/>
          <p:nvPr/>
        </p:nvSpPr>
        <p:spPr>
          <a:xfrm>
            <a:off x="1172377" y="1077738"/>
            <a:ext cx="9433048" cy="2542363"/>
          </a:xfrm>
          <a:prstGeom prst="rect">
            <a:avLst/>
          </a:prstGeom>
          <a:noFill/>
          <a:ln w="9525">
            <a:solidFill>
              <a:schemeClr val="tx1"/>
            </a:solidFill>
          </a:ln>
        </p:spPr>
        <p:txBody>
          <a:bodyPr wrap="square" rtlCol="0">
            <a:spAutoFit/>
          </a:bodyPr>
          <a:lstStyle/>
          <a:p>
            <a:pPr marL="285750" indent="-285750">
              <a:lnSpc>
                <a:spcPct val="150000"/>
              </a:lnSpc>
              <a:buFont typeface="Wingdings" panose="05000000000000000000" pitchFamily="2" charset="2"/>
              <a:buChar char="l"/>
            </a:pPr>
            <a:r>
              <a:rPr lang="en-US" altLang="zh-CN" dirty="0"/>
              <a:t>1.</a:t>
            </a:r>
            <a:r>
              <a:rPr lang="zh-CN" altLang="en-US" dirty="0"/>
              <a:t>点云数据非结构化</a:t>
            </a:r>
            <a:endParaRPr lang="en-US" altLang="zh-CN" dirty="0"/>
          </a:p>
          <a:p>
            <a:pPr marL="285750" indent="-285750">
              <a:lnSpc>
                <a:spcPct val="150000"/>
              </a:lnSpc>
              <a:buFont typeface="Wingdings" panose="05000000000000000000" pitchFamily="2" charset="2"/>
              <a:buChar char="l"/>
            </a:pPr>
            <a:r>
              <a:rPr lang="en-US" altLang="zh-CN" dirty="0"/>
              <a:t>2.</a:t>
            </a:r>
            <a:r>
              <a:rPr lang="zh-CN" altLang="en-US" dirty="0"/>
              <a:t>点云数据维度高</a:t>
            </a:r>
            <a:endParaRPr lang="en-US" altLang="zh-CN" dirty="0"/>
          </a:p>
          <a:p>
            <a:pPr marL="285750" indent="-285750">
              <a:lnSpc>
                <a:spcPct val="150000"/>
              </a:lnSpc>
              <a:buFont typeface="Wingdings" panose="05000000000000000000" pitchFamily="2" charset="2"/>
              <a:buChar char="l"/>
            </a:pPr>
            <a:r>
              <a:rPr lang="en-US" altLang="zh-CN" dirty="0"/>
              <a:t>3.</a:t>
            </a:r>
            <a:r>
              <a:rPr lang="zh-CN" altLang="en-US" dirty="0"/>
              <a:t>点云数据规模大且无序</a:t>
            </a:r>
            <a:endParaRPr lang="en-US" altLang="zh-CN" dirty="0"/>
          </a:p>
          <a:p>
            <a:pPr marL="285750" indent="-285750">
              <a:lnSpc>
                <a:spcPct val="150000"/>
              </a:lnSpc>
              <a:buFont typeface="Wingdings" panose="05000000000000000000" pitchFamily="2" charset="2"/>
              <a:buChar char="l"/>
            </a:pPr>
            <a:r>
              <a:rPr lang="en-US" altLang="zh-CN" dirty="0"/>
              <a:t>4.</a:t>
            </a:r>
            <a:r>
              <a:rPr lang="zh-CN" altLang="en-US" dirty="0"/>
              <a:t>点云的几何结构难以直接利用现有的卷积神经网络模型</a:t>
            </a:r>
            <a:endParaRPr lang="en-US" altLang="zh-CN" dirty="0"/>
          </a:p>
          <a:p>
            <a:pPr marL="285750" indent="-285750">
              <a:lnSpc>
                <a:spcPct val="150000"/>
              </a:lnSpc>
              <a:buFont typeface="Wingdings" panose="05000000000000000000" pitchFamily="2" charset="2"/>
              <a:buChar char="l"/>
            </a:pPr>
            <a:r>
              <a:rPr lang="en-US" altLang="zh-CN" dirty="0"/>
              <a:t>5.</a:t>
            </a:r>
            <a:r>
              <a:rPr lang="zh-CN" altLang="en-US" dirty="0"/>
              <a:t>三维场景中不同类别点云分布不均衡</a:t>
            </a:r>
            <a:endParaRPr lang="en-US" altLang="zh-CN" dirty="0"/>
          </a:p>
          <a:p>
            <a:pPr marL="285750" indent="-285750">
              <a:lnSpc>
                <a:spcPct val="150000"/>
              </a:lnSpc>
              <a:buFont typeface="Wingdings" panose="05000000000000000000" pitchFamily="2" charset="2"/>
              <a:buChar char="l"/>
            </a:pPr>
            <a:r>
              <a:rPr lang="en-US" altLang="zh-CN" dirty="0"/>
              <a:t>6.</a:t>
            </a:r>
            <a:r>
              <a:rPr lang="zh-CN" altLang="en-US" dirty="0"/>
              <a:t>点云数据处理的效率问题</a:t>
            </a:r>
            <a:endParaRPr lang="en-US" altLang="zh-CN" dirty="0"/>
          </a:p>
        </p:txBody>
      </p:sp>
      <p:pic>
        <p:nvPicPr>
          <p:cNvPr id="7" name="图片 6">
            <a:extLst>
              <a:ext uri="{FF2B5EF4-FFF2-40B4-BE49-F238E27FC236}">
                <a16:creationId xmlns:a16="http://schemas.microsoft.com/office/drawing/2014/main" id="{A82A808C-3109-4116-A4F1-3C941886A5E0}"/>
              </a:ext>
            </a:extLst>
          </p:cNvPr>
          <p:cNvPicPr>
            <a:picLocks noChangeAspect="1"/>
          </p:cNvPicPr>
          <p:nvPr/>
        </p:nvPicPr>
        <p:blipFill>
          <a:blip r:embed="rId4"/>
          <a:stretch>
            <a:fillRect/>
          </a:stretch>
        </p:blipFill>
        <p:spPr>
          <a:xfrm>
            <a:off x="1316807" y="3905310"/>
            <a:ext cx="3979565" cy="2430402"/>
          </a:xfrm>
          <a:prstGeom prst="rect">
            <a:avLst/>
          </a:prstGeom>
        </p:spPr>
      </p:pic>
      <p:sp>
        <p:nvSpPr>
          <p:cNvPr id="8" name="文本框 7">
            <a:extLst>
              <a:ext uri="{FF2B5EF4-FFF2-40B4-BE49-F238E27FC236}">
                <a16:creationId xmlns:a16="http://schemas.microsoft.com/office/drawing/2014/main" id="{86CD110C-7F0F-4C5C-A653-24758FE8ABFA}"/>
              </a:ext>
            </a:extLst>
          </p:cNvPr>
          <p:cNvSpPr txBox="1"/>
          <p:nvPr/>
        </p:nvSpPr>
        <p:spPr>
          <a:xfrm>
            <a:off x="766836" y="6371699"/>
            <a:ext cx="5086475" cy="338554"/>
          </a:xfrm>
          <a:prstGeom prst="rect">
            <a:avLst/>
          </a:prstGeom>
          <a:noFill/>
        </p:spPr>
        <p:txBody>
          <a:bodyPr wrap="square" rtlCol="0">
            <a:spAutoFit/>
          </a:bodyPr>
          <a:lstStyle/>
          <a:p>
            <a:r>
              <a:rPr lang="zh-CN" altLang="en-US" sz="1600" dirty="0"/>
              <a:t>车载移动测量系统获取的城市道路三维点云数据</a:t>
            </a:r>
          </a:p>
        </p:txBody>
      </p:sp>
      <p:pic>
        <p:nvPicPr>
          <p:cNvPr id="9" name="图片 8">
            <a:extLst>
              <a:ext uri="{FF2B5EF4-FFF2-40B4-BE49-F238E27FC236}">
                <a16:creationId xmlns:a16="http://schemas.microsoft.com/office/drawing/2014/main" id="{13F635C2-68AB-4CF6-9911-EF3FD118B898}"/>
              </a:ext>
            </a:extLst>
          </p:cNvPr>
          <p:cNvPicPr>
            <a:picLocks noChangeAspect="1"/>
          </p:cNvPicPr>
          <p:nvPr/>
        </p:nvPicPr>
        <p:blipFill>
          <a:blip r:embed="rId5"/>
          <a:stretch>
            <a:fillRect/>
          </a:stretch>
        </p:blipFill>
        <p:spPr>
          <a:xfrm>
            <a:off x="5817420" y="3670084"/>
            <a:ext cx="1728192" cy="1708774"/>
          </a:xfrm>
          <a:prstGeom prst="rect">
            <a:avLst/>
          </a:prstGeom>
        </p:spPr>
      </p:pic>
      <p:sp>
        <p:nvSpPr>
          <p:cNvPr id="10" name="矩形 9">
            <a:extLst>
              <a:ext uri="{FF2B5EF4-FFF2-40B4-BE49-F238E27FC236}">
                <a16:creationId xmlns:a16="http://schemas.microsoft.com/office/drawing/2014/main" id="{AE5FEFD4-7B01-4FE9-B5E2-E81E27E93EEF}"/>
              </a:ext>
            </a:extLst>
          </p:cNvPr>
          <p:cNvSpPr/>
          <p:nvPr/>
        </p:nvSpPr>
        <p:spPr>
          <a:xfrm>
            <a:off x="4125119" y="4624437"/>
            <a:ext cx="576064"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a:extLst>
              <a:ext uri="{FF2B5EF4-FFF2-40B4-BE49-F238E27FC236}">
                <a16:creationId xmlns:a16="http://schemas.microsoft.com/office/drawing/2014/main" id="{F3FD2A4B-0B23-42B5-83F3-75297967D4FE}"/>
              </a:ext>
            </a:extLst>
          </p:cNvPr>
          <p:cNvCxnSpPr>
            <a:stCxn id="10" idx="3"/>
            <a:endCxn id="9" idx="1"/>
          </p:cNvCxnSpPr>
          <p:nvPr/>
        </p:nvCxnSpPr>
        <p:spPr>
          <a:xfrm flipV="1">
            <a:off x="4701183" y="4524471"/>
            <a:ext cx="1116237" cy="38799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37B3C3DF-9360-471A-BECD-5234DA08476C}"/>
              </a:ext>
            </a:extLst>
          </p:cNvPr>
          <p:cNvSpPr txBox="1"/>
          <p:nvPr/>
        </p:nvSpPr>
        <p:spPr>
          <a:xfrm>
            <a:off x="7149455" y="4192389"/>
            <a:ext cx="4536504" cy="338554"/>
          </a:xfrm>
          <a:prstGeom prst="rect">
            <a:avLst/>
          </a:prstGeom>
          <a:noFill/>
        </p:spPr>
        <p:txBody>
          <a:bodyPr wrap="square" rtlCol="0">
            <a:spAutoFit/>
          </a:bodyPr>
          <a:lstStyle/>
          <a:p>
            <a:r>
              <a:rPr lang="zh-CN" altLang="en-US" sz="1600" dirty="0"/>
              <a:t>因扫描角度的问题导致结构不完整</a:t>
            </a:r>
          </a:p>
        </p:txBody>
      </p:sp>
      <p:sp>
        <p:nvSpPr>
          <p:cNvPr id="14" name="矩形 13">
            <a:extLst>
              <a:ext uri="{FF2B5EF4-FFF2-40B4-BE49-F238E27FC236}">
                <a16:creationId xmlns:a16="http://schemas.microsoft.com/office/drawing/2014/main" id="{3D1DB5AB-2ED2-4EF0-B8A8-C8EC00982612}"/>
              </a:ext>
            </a:extLst>
          </p:cNvPr>
          <p:cNvSpPr/>
          <p:nvPr/>
        </p:nvSpPr>
        <p:spPr>
          <a:xfrm>
            <a:off x="3617217" y="4701212"/>
            <a:ext cx="435894" cy="60197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36ED74AE-E19A-4E54-AA88-5E14FD36276F}"/>
              </a:ext>
            </a:extLst>
          </p:cNvPr>
          <p:cNvPicPr>
            <a:picLocks noChangeAspect="1"/>
          </p:cNvPicPr>
          <p:nvPr/>
        </p:nvPicPr>
        <p:blipFill>
          <a:blip r:embed="rId6"/>
          <a:stretch>
            <a:fillRect/>
          </a:stretch>
        </p:blipFill>
        <p:spPr>
          <a:xfrm>
            <a:off x="5747683" y="5303186"/>
            <a:ext cx="1281374" cy="1583209"/>
          </a:xfrm>
          <a:prstGeom prst="rect">
            <a:avLst/>
          </a:prstGeom>
        </p:spPr>
      </p:pic>
      <p:cxnSp>
        <p:nvCxnSpPr>
          <p:cNvPr id="16" name="直接箭头连接符 15">
            <a:extLst>
              <a:ext uri="{FF2B5EF4-FFF2-40B4-BE49-F238E27FC236}">
                <a16:creationId xmlns:a16="http://schemas.microsoft.com/office/drawing/2014/main" id="{C83EA377-3C0C-4D9D-982F-66E034A61E85}"/>
              </a:ext>
            </a:extLst>
          </p:cNvPr>
          <p:cNvCxnSpPr>
            <a:cxnSpLocks/>
            <a:endCxn id="15" idx="1"/>
          </p:cNvCxnSpPr>
          <p:nvPr/>
        </p:nvCxnSpPr>
        <p:spPr>
          <a:xfrm>
            <a:off x="3852379" y="5339663"/>
            <a:ext cx="1895304" cy="755128"/>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091B75E9-83F9-4E6D-8A5F-0338E04A2A8A}"/>
              </a:ext>
            </a:extLst>
          </p:cNvPr>
          <p:cNvSpPr txBox="1"/>
          <p:nvPr/>
        </p:nvSpPr>
        <p:spPr>
          <a:xfrm>
            <a:off x="7029057" y="6038532"/>
            <a:ext cx="4872926" cy="830997"/>
          </a:xfrm>
          <a:prstGeom prst="rect">
            <a:avLst/>
          </a:prstGeom>
          <a:noFill/>
        </p:spPr>
        <p:txBody>
          <a:bodyPr wrap="square" rtlCol="0">
            <a:spAutoFit/>
          </a:bodyPr>
          <a:lstStyle/>
          <a:p>
            <a:r>
              <a:rPr lang="zh-CN" altLang="en-US" sz="1600" dirty="0"/>
              <a:t>因物体前后遮挡造成的点云缺失使整体结构不完整</a:t>
            </a:r>
            <a:endParaRPr lang="en-US" altLang="zh-CN" sz="1600" dirty="0"/>
          </a:p>
          <a:p>
            <a:endParaRPr lang="en-US" altLang="zh-CN" sz="1600" dirty="0"/>
          </a:p>
          <a:p>
            <a:r>
              <a:rPr lang="zh-CN" altLang="en-US" sz="1600" dirty="0"/>
              <a:t>不同类点云空间位置很接近，难以区分</a:t>
            </a:r>
          </a:p>
        </p:txBody>
      </p:sp>
      <p:cxnSp>
        <p:nvCxnSpPr>
          <p:cNvPr id="19" name="直接箭头连接符 18">
            <a:extLst>
              <a:ext uri="{FF2B5EF4-FFF2-40B4-BE49-F238E27FC236}">
                <a16:creationId xmlns:a16="http://schemas.microsoft.com/office/drawing/2014/main" id="{96670DA0-6148-49E7-8650-3ED408D18B1C}"/>
              </a:ext>
            </a:extLst>
          </p:cNvPr>
          <p:cNvCxnSpPr>
            <a:cxnSpLocks/>
          </p:cNvCxnSpPr>
          <p:nvPr/>
        </p:nvCxnSpPr>
        <p:spPr>
          <a:xfrm flipH="1" flipV="1">
            <a:off x="912192" y="5416525"/>
            <a:ext cx="520370" cy="397391"/>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3" name="文本框 22">
            <a:extLst>
              <a:ext uri="{FF2B5EF4-FFF2-40B4-BE49-F238E27FC236}">
                <a16:creationId xmlns:a16="http://schemas.microsoft.com/office/drawing/2014/main" id="{999C846A-020F-47E6-B097-7C15723E8390}"/>
              </a:ext>
            </a:extLst>
          </p:cNvPr>
          <p:cNvSpPr txBox="1"/>
          <p:nvPr/>
        </p:nvSpPr>
        <p:spPr>
          <a:xfrm>
            <a:off x="171996" y="5095049"/>
            <a:ext cx="4536504" cy="338554"/>
          </a:xfrm>
          <a:prstGeom prst="rect">
            <a:avLst/>
          </a:prstGeom>
          <a:noFill/>
        </p:spPr>
        <p:txBody>
          <a:bodyPr wrap="square" rtlCol="0">
            <a:spAutoFit/>
          </a:bodyPr>
          <a:lstStyle/>
          <a:p>
            <a:r>
              <a:rPr lang="zh-CN" altLang="en-US" sz="1600" dirty="0"/>
              <a:t>噪点影响</a:t>
            </a:r>
          </a:p>
        </p:txBody>
      </p:sp>
    </p:spTree>
    <p:extLst>
      <p:ext uri="{BB962C8B-B14F-4D97-AF65-F5344CB8AC3E}">
        <p14:creationId xmlns:p14="http://schemas.microsoft.com/office/powerpoint/2010/main" val="3442949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par>
                                <p:cTn id="41" presetID="10"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fade">
                                      <p:cBhvr>
                                        <p:cTn id="51" dur="500"/>
                                        <p:tgtEl>
                                          <p:spTgt spid="1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10" grpId="0" animBg="1"/>
      <p:bldP spid="13" grpId="0"/>
      <p:bldP spid="14" grpId="0" animBg="1"/>
      <p:bldP spid="18"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3D89B6C-D57E-4547-8CC4-A5D9130B1ABC}"/>
              </a:ext>
            </a:extLst>
          </p:cNvPr>
          <p:cNvPicPr>
            <a:picLocks noChangeAspect="1"/>
          </p:cNvPicPr>
          <p:nvPr/>
        </p:nvPicPr>
        <p:blipFill>
          <a:blip r:embed="rId4"/>
          <a:stretch>
            <a:fillRect/>
          </a:stretch>
        </p:blipFill>
        <p:spPr>
          <a:xfrm>
            <a:off x="409893" y="1673182"/>
            <a:ext cx="3983764" cy="1592547"/>
          </a:xfrm>
          <a:prstGeom prst="rect">
            <a:avLst/>
          </a:prstGeom>
        </p:spPr>
      </p:pic>
      <p:sp>
        <p:nvSpPr>
          <p:cNvPr id="4" name="文本框 3">
            <a:extLst>
              <a:ext uri="{FF2B5EF4-FFF2-40B4-BE49-F238E27FC236}">
                <a16:creationId xmlns:a16="http://schemas.microsoft.com/office/drawing/2014/main" id="{2DBE780D-858C-4EBF-8895-4775C10120F7}"/>
              </a:ext>
            </a:extLst>
          </p:cNvPr>
          <p:cNvSpPr txBox="1"/>
          <p:nvPr/>
        </p:nvSpPr>
        <p:spPr>
          <a:xfrm>
            <a:off x="236687" y="806041"/>
            <a:ext cx="3893408" cy="369332"/>
          </a:xfrm>
          <a:prstGeom prst="rect">
            <a:avLst/>
          </a:prstGeom>
          <a:noFill/>
        </p:spPr>
        <p:txBody>
          <a:bodyPr wrap="square" rtlCol="0">
            <a:spAutoFit/>
          </a:bodyPr>
          <a:lstStyle/>
          <a:p>
            <a:r>
              <a:rPr lang="zh-CN" altLang="en-US" b="1" dirty="0"/>
              <a:t>基于深度学习的三维场景理解方法：</a:t>
            </a:r>
          </a:p>
        </p:txBody>
      </p:sp>
      <p:sp>
        <p:nvSpPr>
          <p:cNvPr id="5" name="矩形 4">
            <a:extLst>
              <a:ext uri="{FF2B5EF4-FFF2-40B4-BE49-F238E27FC236}">
                <a16:creationId xmlns:a16="http://schemas.microsoft.com/office/drawing/2014/main" id="{4804A4DF-01E5-4CC3-9EB7-EB07706B2430}"/>
              </a:ext>
            </a:extLst>
          </p:cNvPr>
          <p:cNvSpPr/>
          <p:nvPr/>
        </p:nvSpPr>
        <p:spPr>
          <a:xfrm>
            <a:off x="857121" y="3356077"/>
            <a:ext cx="2765501" cy="523220"/>
          </a:xfrm>
          <a:prstGeom prst="rect">
            <a:avLst/>
          </a:prstGeom>
        </p:spPr>
        <p:txBody>
          <a:bodyPr wrap="none">
            <a:spAutoFit/>
          </a:bodyPr>
          <a:lstStyle/>
          <a:p>
            <a:r>
              <a:rPr lang="zh-CN" altLang="en-US" sz="1600" dirty="0"/>
              <a:t>基于 </a:t>
            </a:r>
            <a:r>
              <a:rPr lang="en-US" altLang="zh-CN" sz="1600" dirty="0"/>
              <a:t>2D </a:t>
            </a:r>
            <a:r>
              <a:rPr lang="zh-CN" altLang="en-US" sz="1600" dirty="0"/>
              <a:t>投影的深度学习网络</a:t>
            </a:r>
            <a:endParaRPr lang="en-US" altLang="zh-CN" sz="1600" dirty="0"/>
          </a:p>
          <a:p>
            <a:r>
              <a:rPr lang="zh-CN" altLang="en-US" sz="1200" dirty="0"/>
              <a:t> </a:t>
            </a:r>
            <a:endParaRPr lang="zh-CN" altLang="en-US" sz="1600" dirty="0"/>
          </a:p>
        </p:txBody>
      </p:sp>
      <p:sp>
        <p:nvSpPr>
          <p:cNvPr id="6" name="任意多边形 31">
            <a:extLst>
              <a:ext uri="{FF2B5EF4-FFF2-40B4-BE49-F238E27FC236}">
                <a16:creationId xmlns:a16="http://schemas.microsoft.com/office/drawing/2014/main" id="{5096EE64-92F5-418F-BA2B-721EFC96C77F}"/>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30">
            <a:extLst>
              <a:ext uri="{FF2B5EF4-FFF2-40B4-BE49-F238E27FC236}">
                <a16:creationId xmlns:a16="http://schemas.microsoft.com/office/drawing/2014/main" id="{9D00D152-84FE-4AC1-9945-4B31E51B09C4}"/>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8" name="Content Placeholder 2">
            <a:extLst>
              <a:ext uri="{FF2B5EF4-FFF2-40B4-BE49-F238E27FC236}">
                <a16:creationId xmlns:a16="http://schemas.microsoft.com/office/drawing/2014/main" id="{EACB9294-B2C1-4359-BC81-9DF5276DD8B5}"/>
              </a:ext>
            </a:extLst>
          </p:cNvPr>
          <p:cNvSpPr txBox="1">
            <a:spLocks/>
          </p:cNvSpPr>
          <p:nvPr/>
        </p:nvSpPr>
        <p:spPr>
          <a:xfrm>
            <a:off x="766836" y="224482"/>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三维场景理解方法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矩形 8">
            <a:extLst>
              <a:ext uri="{FF2B5EF4-FFF2-40B4-BE49-F238E27FC236}">
                <a16:creationId xmlns:a16="http://schemas.microsoft.com/office/drawing/2014/main" id="{CFF4B2CD-D94F-4889-A5A5-7EB75AECDD77}"/>
              </a:ext>
            </a:extLst>
          </p:cNvPr>
          <p:cNvSpPr/>
          <p:nvPr/>
        </p:nvSpPr>
        <p:spPr>
          <a:xfrm>
            <a:off x="105980" y="3763538"/>
            <a:ext cx="4105048" cy="1569660"/>
          </a:xfrm>
          <a:prstGeom prst="rect">
            <a:avLst/>
          </a:prstGeom>
          <a:ln w="9525">
            <a:solidFill>
              <a:schemeClr val="tx1"/>
            </a:solidFill>
          </a:ln>
        </p:spPr>
        <p:txBody>
          <a:bodyPr wrap="square">
            <a:spAutoFit/>
          </a:bodyPr>
          <a:lstStyle/>
          <a:p>
            <a:r>
              <a:rPr lang="zh-CN" altLang="en-US" sz="1600" dirty="0">
                <a:solidFill>
                  <a:srgbClr val="333333"/>
                </a:solidFill>
                <a:latin typeface="pingfang SC"/>
              </a:rPr>
              <a:t>多视角神经网络在处理</a:t>
            </a:r>
            <a:r>
              <a:rPr lang="en-US" altLang="zh-CN" sz="1600" dirty="0">
                <a:solidFill>
                  <a:srgbClr val="333333"/>
                </a:solidFill>
                <a:latin typeface="pingfang SC"/>
              </a:rPr>
              <a:t>3D</a:t>
            </a:r>
            <a:r>
              <a:rPr lang="zh-CN" altLang="en-US" sz="1600" dirty="0">
                <a:solidFill>
                  <a:srgbClr val="333333"/>
                </a:solidFill>
                <a:latin typeface="pingfang SC"/>
              </a:rPr>
              <a:t>图像的分类和分割任务中的中心思想是，用多张不同角度</a:t>
            </a:r>
            <a:r>
              <a:rPr lang="en-US" altLang="zh-CN" sz="1600" dirty="0">
                <a:solidFill>
                  <a:srgbClr val="333333"/>
                </a:solidFill>
                <a:latin typeface="pingfang SC"/>
              </a:rPr>
              <a:t>2D</a:t>
            </a:r>
            <a:r>
              <a:rPr lang="zh-CN" altLang="en-US" sz="1600" dirty="0">
                <a:solidFill>
                  <a:srgbClr val="333333"/>
                </a:solidFill>
                <a:latin typeface="pingfang SC"/>
              </a:rPr>
              <a:t>的图像来提取</a:t>
            </a:r>
            <a:r>
              <a:rPr lang="en-US" altLang="zh-CN" sz="1600" dirty="0">
                <a:solidFill>
                  <a:srgbClr val="333333"/>
                </a:solidFill>
                <a:latin typeface="pingfang SC"/>
              </a:rPr>
              <a:t>3D</a:t>
            </a:r>
            <a:r>
              <a:rPr lang="zh-CN" altLang="en-US" sz="1600" dirty="0">
                <a:solidFill>
                  <a:srgbClr val="333333"/>
                </a:solidFill>
                <a:latin typeface="pingfang SC"/>
              </a:rPr>
              <a:t>图像的表面特征，直接处理相应的</a:t>
            </a:r>
            <a:r>
              <a:rPr lang="en-US" altLang="zh-CN" sz="1600" dirty="0">
                <a:solidFill>
                  <a:srgbClr val="333333"/>
                </a:solidFill>
                <a:latin typeface="pingfang SC"/>
              </a:rPr>
              <a:t>2D</a:t>
            </a:r>
            <a:r>
              <a:rPr lang="zh-CN" altLang="en-US" sz="1600" dirty="0">
                <a:solidFill>
                  <a:srgbClr val="333333"/>
                </a:solidFill>
                <a:latin typeface="pingfang SC"/>
              </a:rPr>
              <a:t>图片信息从而进行</a:t>
            </a:r>
            <a:r>
              <a:rPr lang="en-US" altLang="zh-CN" sz="1600" dirty="0">
                <a:solidFill>
                  <a:srgbClr val="333333"/>
                </a:solidFill>
                <a:latin typeface="pingfang SC"/>
              </a:rPr>
              <a:t>3D</a:t>
            </a:r>
            <a:r>
              <a:rPr lang="zh-CN" altLang="en-US" sz="1600" dirty="0">
                <a:solidFill>
                  <a:srgbClr val="333333"/>
                </a:solidFill>
                <a:latin typeface="pingfang SC"/>
              </a:rPr>
              <a:t>物体的识别和探测，这样就可以直接利用二维图像上成熟的</a:t>
            </a:r>
            <a:r>
              <a:rPr lang="en-US" altLang="zh-CN" sz="1600" dirty="0">
                <a:solidFill>
                  <a:srgbClr val="333333"/>
                </a:solidFill>
                <a:latin typeface="pingfang SC"/>
              </a:rPr>
              <a:t>CNN</a:t>
            </a:r>
            <a:r>
              <a:rPr lang="zh-CN" altLang="en-US" sz="1600" dirty="0">
                <a:solidFill>
                  <a:srgbClr val="333333"/>
                </a:solidFill>
                <a:latin typeface="pingfang SC"/>
              </a:rPr>
              <a:t>技术。</a:t>
            </a:r>
            <a:endParaRPr lang="zh-CN" altLang="en-US" sz="1600" dirty="0"/>
          </a:p>
        </p:txBody>
      </p:sp>
      <p:sp>
        <p:nvSpPr>
          <p:cNvPr id="10" name="文本框 9">
            <a:extLst>
              <a:ext uri="{FF2B5EF4-FFF2-40B4-BE49-F238E27FC236}">
                <a16:creationId xmlns:a16="http://schemas.microsoft.com/office/drawing/2014/main" id="{98A88C21-6487-4949-9959-71F8F35A17C7}"/>
              </a:ext>
            </a:extLst>
          </p:cNvPr>
          <p:cNvSpPr txBox="1"/>
          <p:nvPr/>
        </p:nvSpPr>
        <p:spPr>
          <a:xfrm>
            <a:off x="105980" y="5378319"/>
            <a:ext cx="4105048" cy="307777"/>
          </a:xfrm>
          <a:prstGeom prst="rect">
            <a:avLst/>
          </a:prstGeom>
          <a:noFill/>
          <a:ln w="9525">
            <a:solidFill>
              <a:schemeClr val="tx1"/>
            </a:solidFill>
          </a:ln>
        </p:spPr>
        <p:txBody>
          <a:bodyPr wrap="square" rtlCol="0">
            <a:spAutoFit/>
          </a:bodyPr>
          <a:lstStyle/>
          <a:p>
            <a:r>
              <a:rPr lang="zh-CN" altLang="en-US" sz="1400" b="0" u="none" dirty="0"/>
              <a:t>代表方法：</a:t>
            </a:r>
            <a:r>
              <a:rPr lang="nb-NO" altLang="zh-CN" sz="1400" b="0" u="none" dirty="0"/>
              <a:t>MVCNN,Snapnet,DeePr3SS</a:t>
            </a:r>
            <a:endParaRPr lang="zh-CN" altLang="en-US" sz="1400" b="0" u="none" dirty="0"/>
          </a:p>
        </p:txBody>
      </p:sp>
      <p:sp>
        <p:nvSpPr>
          <p:cNvPr id="11" name="文本框 10">
            <a:extLst>
              <a:ext uri="{FF2B5EF4-FFF2-40B4-BE49-F238E27FC236}">
                <a16:creationId xmlns:a16="http://schemas.microsoft.com/office/drawing/2014/main" id="{79F5DEDB-A3D2-4958-B7EE-D420CABBEA49}"/>
              </a:ext>
            </a:extLst>
          </p:cNvPr>
          <p:cNvSpPr txBox="1"/>
          <p:nvPr/>
        </p:nvSpPr>
        <p:spPr>
          <a:xfrm>
            <a:off x="21777" y="5730937"/>
            <a:ext cx="4189251" cy="1323439"/>
          </a:xfrm>
          <a:prstGeom prst="rect">
            <a:avLst/>
          </a:prstGeom>
          <a:noFill/>
          <a:ln w="9525">
            <a:solidFill>
              <a:schemeClr val="tx1"/>
            </a:solidFill>
          </a:ln>
        </p:spPr>
        <p:txBody>
          <a:bodyPr wrap="square" rtlCol="0">
            <a:spAutoFit/>
          </a:bodyPr>
          <a:lstStyle/>
          <a:p>
            <a:r>
              <a:rPr lang="zh-CN" altLang="en-US" sz="1600" u="none" dirty="0"/>
              <a:t>缺点</a:t>
            </a:r>
            <a:r>
              <a:rPr lang="zh-CN" altLang="en-US" sz="1050" b="0" u="none" dirty="0"/>
              <a:t>：</a:t>
            </a:r>
            <a:r>
              <a:rPr lang="zh-CN" altLang="zh-CN" sz="1600" b="0" u="none" dirty="0"/>
              <a:t>容易受到物体间互相遮挡损失一些表面信息，投影变换过程本身改变了三维形状的局部和全局结构损失了大量的结构信息，使得特征鉴别力下降，并且在多视角的选择上会受到人为因素的影响。</a:t>
            </a:r>
            <a:endParaRPr lang="zh-CN" altLang="en-US" sz="1050" b="0" u="none" dirty="0"/>
          </a:p>
        </p:txBody>
      </p:sp>
      <p:pic>
        <p:nvPicPr>
          <p:cNvPr id="12" name="图片 11">
            <a:extLst>
              <a:ext uri="{FF2B5EF4-FFF2-40B4-BE49-F238E27FC236}">
                <a16:creationId xmlns:a16="http://schemas.microsoft.com/office/drawing/2014/main" id="{7F2CDB30-091D-4E4B-BD06-23F469A6D6E5}"/>
              </a:ext>
            </a:extLst>
          </p:cNvPr>
          <p:cNvPicPr>
            <a:picLocks noChangeAspect="1"/>
          </p:cNvPicPr>
          <p:nvPr/>
        </p:nvPicPr>
        <p:blipFill>
          <a:blip r:embed="rId5"/>
          <a:stretch>
            <a:fillRect/>
          </a:stretch>
        </p:blipFill>
        <p:spPr>
          <a:xfrm>
            <a:off x="4852458" y="730032"/>
            <a:ext cx="2232248" cy="3377056"/>
          </a:xfrm>
          <a:prstGeom prst="rect">
            <a:avLst/>
          </a:prstGeom>
        </p:spPr>
      </p:pic>
      <p:sp>
        <p:nvSpPr>
          <p:cNvPr id="13" name="矩形 12">
            <a:extLst>
              <a:ext uri="{FF2B5EF4-FFF2-40B4-BE49-F238E27FC236}">
                <a16:creationId xmlns:a16="http://schemas.microsoft.com/office/drawing/2014/main" id="{915C4199-8A80-4FB4-83C0-CC05845740A0}"/>
              </a:ext>
            </a:extLst>
          </p:cNvPr>
          <p:cNvSpPr/>
          <p:nvPr/>
        </p:nvSpPr>
        <p:spPr>
          <a:xfrm>
            <a:off x="4375571" y="4131350"/>
            <a:ext cx="4392487" cy="338554"/>
          </a:xfrm>
          <a:prstGeom prst="rect">
            <a:avLst/>
          </a:prstGeom>
        </p:spPr>
        <p:txBody>
          <a:bodyPr wrap="square">
            <a:spAutoFit/>
          </a:bodyPr>
          <a:lstStyle/>
          <a:p>
            <a:r>
              <a:rPr lang="zh-CN" altLang="en-US" sz="1600" dirty="0"/>
              <a:t>基于三维数据立体栅格化（</a:t>
            </a:r>
            <a:r>
              <a:rPr lang="en-US" altLang="zh-CN" sz="1600" dirty="0"/>
              <a:t>voxel-based</a:t>
            </a:r>
            <a:r>
              <a:rPr lang="zh-CN" altLang="en-US" sz="1600" dirty="0"/>
              <a:t>）技术</a:t>
            </a:r>
          </a:p>
        </p:txBody>
      </p:sp>
      <p:sp>
        <p:nvSpPr>
          <p:cNvPr id="14" name="矩形 13">
            <a:extLst>
              <a:ext uri="{FF2B5EF4-FFF2-40B4-BE49-F238E27FC236}">
                <a16:creationId xmlns:a16="http://schemas.microsoft.com/office/drawing/2014/main" id="{C40A3BB5-6FF8-4798-94DA-121ACA8E3C9F}"/>
              </a:ext>
            </a:extLst>
          </p:cNvPr>
          <p:cNvSpPr/>
          <p:nvPr/>
        </p:nvSpPr>
        <p:spPr>
          <a:xfrm>
            <a:off x="4511993" y="4529627"/>
            <a:ext cx="4105048" cy="584775"/>
          </a:xfrm>
          <a:prstGeom prst="rect">
            <a:avLst/>
          </a:prstGeom>
          <a:ln w="9525">
            <a:solidFill>
              <a:schemeClr val="tx1"/>
            </a:solidFill>
          </a:ln>
        </p:spPr>
        <p:txBody>
          <a:bodyPr wrap="square">
            <a:spAutoFit/>
          </a:bodyPr>
          <a:lstStyle/>
          <a:p>
            <a:r>
              <a:rPr lang="zh-CN" altLang="en-US" sz="1600" dirty="0"/>
              <a:t>把原始点云转换成立体格网（</a:t>
            </a:r>
            <a:r>
              <a:rPr lang="en-US" altLang="zh-CN" sz="1600" dirty="0"/>
              <a:t>voxel</a:t>
            </a:r>
            <a:r>
              <a:rPr lang="zh-CN" altLang="en-US" sz="1600" dirty="0"/>
              <a:t>）然后采用改进成的三维卷积神经网络进行处理。</a:t>
            </a:r>
          </a:p>
        </p:txBody>
      </p:sp>
      <p:sp>
        <p:nvSpPr>
          <p:cNvPr id="15" name="文本框 14">
            <a:extLst>
              <a:ext uri="{FF2B5EF4-FFF2-40B4-BE49-F238E27FC236}">
                <a16:creationId xmlns:a16="http://schemas.microsoft.com/office/drawing/2014/main" id="{AEADFFDF-CCCE-47BC-AB9A-07BC468CD2E1}"/>
              </a:ext>
            </a:extLst>
          </p:cNvPr>
          <p:cNvSpPr txBox="1"/>
          <p:nvPr/>
        </p:nvSpPr>
        <p:spPr>
          <a:xfrm>
            <a:off x="4852458" y="5214509"/>
            <a:ext cx="2955913" cy="307777"/>
          </a:xfrm>
          <a:prstGeom prst="rect">
            <a:avLst/>
          </a:prstGeom>
          <a:noFill/>
          <a:ln w="9525">
            <a:solidFill>
              <a:schemeClr val="tx1"/>
            </a:solidFill>
          </a:ln>
        </p:spPr>
        <p:txBody>
          <a:bodyPr wrap="square" rtlCol="0">
            <a:spAutoFit/>
          </a:bodyPr>
          <a:lstStyle/>
          <a:p>
            <a:r>
              <a:rPr lang="zh-CN" altLang="en-US" sz="1400" b="0" u="none" dirty="0"/>
              <a:t>代表方法：</a:t>
            </a:r>
            <a:r>
              <a:rPr lang="nb-NO" altLang="zh-CN" sz="1400" b="0" u="none" dirty="0"/>
              <a:t>3D-CNN, VAE, VoxNet</a:t>
            </a:r>
            <a:endParaRPr lang="zh-CN" altLang="en-US" sz="1400" b="0" u="none" dirty="0"/>
          </a:p>
        </p:txBody>
      </p:sp>
      <p:sp>
        <p:nvSpPr>
          <p:cNvPr id="16" name="文本框 15">
            <a:extLst>
              <a:ext uri="{FF2B5EF4-FFF2-40B4-BE49-F238E27FC236}">
                <a16:creationId xmlns:a16="http://schemas.microsoft.com/office/drawing/2014/main" id="{21096A90-FD2F-446B-B744-D75EC6BE9A19}"/>
              </a:ext>
            </a:extLst>
          </p:cNvPr>
          <p:cNvSpPr txBox="1"/>
          <p:nvPr/>
        </p:nvSpPr>
        <p:spPr>
          <a:xfrm>
            <a:off x="4486539" y="5730937"/>
            <a:ext cx="4161186" cy="1323439"/>
          </a:xfrm>
          <a:prstGeom prst="rect">
            <a:avLst/>
          </a:prstGeom>
          <a:noFill/>
          <a:ln w="9525">
            <a:solidFill>
              <a:schemeClr val="tx1"/>
            </a:solidFill>
          </a:ln>
        </p:spPr>
        <p:txBody>
          <a:bodyPr wrap="square" rtlCol="0">
            <a:spAutoFit/>
          </a:bodyPr>
          <a:lstStyle/>
          <a:p>
            <a:r>
              <a:rPr lang="zh-CN" altLang="en-US" sz="1600" u="none" dirty="0"/>
              <a:t>缺点</a:t>
            </a:r>
            <a:r>
              <a:rPr lang="zh-CN" altLang="en-US" sz="1050" dirty="0"/>
              <a:t>：</a:t>
            </a:r>
            <a:r>
              <a:rPr lang="zh-CN" altLang="en-US" sz="1600" dirty="0"/>
              <a:t>需要转换为体素模型，设置不同的立体格网的分辨率能不同程度的保留原始场景的细节信息，这个转换需要消耗大量的计算资源和时间，而且难以处理较复杂结构的大场景下的对象物体。</a:t>
            </a:r>
            <a:endParaRPr lang="zh-CN" altLang="en-US" sz="1050" b="0" u="none" dirty="0"/>
          </a:p>
        </p:txBody>
      </p:sp>
      <p:pic>
        <p:nvPicPr>
          <p:cNvPr id="17" name="图片 16">
            <a:extLst>
              <a:ext uri="{FF2B5EF4-FFF2-40B4-BE49-F238E27FC236}">
                <a16:creationId xmlns:a16="http://schemas.microsoft.com/office/drawing/2014/main" id="{C614AB00-9FF8-489E-91F0-A36F339DBCD3}"/>
              </a:ext>
            </a:extLst>
          </p:cNvPr>
          <p:cNvPicPr>
            <a:picLocks noChangeAspect="1"/>
          </p:cNvPicPr>
          <p:nvPr/>
        </p:nvPicPr>
        <p:blipFill>
          <a:blip r:embed="rId6"/>
          <a:stretch>
            <a:fillRect/>
          </a:stretch>
        </p:blipFill>
        <p:spPr>
          <a:xfrm>
            <a:off x="8332259" y="1991431"/>
            <a:ext cx="4307171" cy="1857827"/>
          </a:xfrm>
          <a:prstGeom prst="rect">
            <a:avLst/>
          </a:prstGeom>
        </p:spPr>
      </p:pic>
      <p:sp>
        <p:nvSpPr>
          <p:cNvPr id="18" name="文本框 17">
            <a:extLst>
              <a:ext uri="{FF2B5EF4-FFF2-40B4-BE49-F238E27FC236}">
                <a16:creationId xmlns:a16="http://schemas.microsoft.com/office/drawing/2014/main" id="{F1DAE0D3-4E40-4BBD-A2B0-A5F9313A3EBF}"/>
              </a:ext>
            </a:extLst>
          </p:cNvPr>
          <p:cNvSpPr txBox="1"/>
          <p:nvPr/>
        </p:nvSpPr>
        <p:spPr>
          <a:xfrm>
            <a:off x="8517607" y="4057909"/>
            <a:ext cx="6232849" cy="507831"/>
          </a:xfrm>
          <a:prstGeom prst="rect">
            <a:avLst/>
          </a:prstGeom>
          <a:noFill/>
        </p:spPr>
        <p:txBody>
          <a:bodyPr wrap="square" rtlCol="0">
            <a:spAutoFit/>
          </a:bodyPr>
          <a:lstStyle/>
          <a:p>
            <a:r>
              <a:rPr lang="zh-CN" altLang="en-US" sz="1600" u="none" dirty="0"/>
              <a:t>基于点云的神经网络框架（</a:t>
            </a:r>
            <a:r>
              <a:rPr lang="en-US" altLang="zh-CN" sz="1600" u="none" dirty="0"/>
              <a:t>point-based</a:t>
            </a:r>
            <a:r>
              <a:rPr lang="zh-CN" altLang="en-US" sz="1600" u="none" dirty="0"/>
              <a:t>）技术</a:t>
            </a:r>
            <a:br>
              <a:rPr lang="zh-CN" altLang="en-US" sz="1050" u="none" dirty="0"/>
            </a:br>
            <a:endParaRPr lang="zh-CN" altLang="en-US" sz="1050" b="0" u="none" dirty="0"/>
          </a:p>
        </p:txBody>
      </p:sp>
      <p:sp>
        <p:nvSpPr>
          <p:cNvPr id="19" name="矩形 18">
            <a:extLst>
              <a:ext uri="{FF2B5EF4-FFF2-40B4-BE49-F238E27FC236}">
                <a16:creationId xmlns:a16="http://schemas.microsoft.com/office/drawing/2014/main" id="{6C3E1CF6-BCC9-4C75-946D-0B0316C22B6B}"/>
              </a:ext>
            </a:extLst>
          </p:cNvPr>
          <p:cNvSpPr/>
          <p:nvPr/>
        </p:nvSpPr>
        <p:spPr>
          <a:xfrm>
            <a:off x="8768058" y="4456106"/>
            <a:ext cx="3984712" cy="2062103"/>
          </a:xfrm>
          <a:prstGeom prst="rect">
            <a:avLst/>
          </a:prstGeom>
          <a:ln w="9525">
            <a:solidFill>
              <a:schemeClr val="tx1"/>
            </a:solidFill>
          </a:ln>
        </p:spPr>
        <p:txBody>
          <a:bodyPr wrap="square">
            <a:spAutoFit/>
          </a:bodyPr>
          <a:lstStyle/>
          <a:p>
            <a:r>
              <a:rPr lang="en-US" altLang="zh-CN" sz="1600" dirty="0"/>
              <a:t>1.</a:t>
            </a:r>
            <a:r>
              <a:rPr lang="zh-CN" altLang="en-US" sz="1600" dirty="0"/>
              <a:t>直接处理输入的点云数据，通过构建网络模型来提取场景点云的三维空间结构特征</a:t>
            </a:r>
            <a:endParaRPr lang="en-US" altLang="zh-CN" sz="1600" dirty="0"/>
          </a:p>
          <a:p>
            <a:r>
              <a:rPr lang="en-US" altLang="zh-CN" sz="1600" dirty="0"/>
              <a:t>2.</a:t>
            </a:r>
            <a:r>
              <a:rPr lang="zh-CN" altLang="en-US" sz="1600" dirty="0"/>
              <a:t>有效处理大规模非结构化并且无序的点云数据，从中提取出各类地物目标信息</a:t>
            </a:r>
            <a:endParaRPr lang="en-US" altLang="zh-CN" sz="1600" dirty="0"/>
          </a:p>
          <a:p>
            <a:r>
              <a:rPr lang="en-US" altLang="zh-CN" sz="1600" dirty="0"/>
              <a:t>3.</a:t>
            </a:r>
            <a:r>
              <a:rPr lang="zh-CN" altLang="en-US" sz="1600" dirty="0"/>
              <a:t>通过大量标记点云数据样本的训练得到具有更高精度的语义分割模型</a:t>
            </a:r>
            <a:endParaRPr lang="en-US" altLang="zh-CN" sz="1600" dirty="0"/>
          </a:p>
          <a:p>
            <a:endParaRPr lang="zh-CN" altLang="en-US" sz="1600" dirty="0"/>
          </a:p>
        </p:txBody>
      </p:sp>
      <p:sp>
        <p:nvSpPr>
          <p:cNvPr id="20" name="文本框 19">
            <a:extLst>
              <a:ext uri="{FF2B5EF4-FFF2-40B4-BE49-F238E27FC236}">
                <a16:creationId xmlns:a16="http://schemas.microsoft.com/office/drawing/2014/main" id="{62A9004E-CF19-4070-9D17-A5B665894E9B}"/>
              </a:ext>
            </a:extLst>
          </p:cNvPr>
          <p:cNvSpPr txBox="1"/>
          <p:nvPr/>
        </p:nvSpPr>
        <p:spPr>
          <a:xfrm>
            <a:off x="8754663" y="6586368"/>
            <a:ext cx="3884767" cy="523220"/>
          </a:xfrm>
          <a:prstGeom prst="rect">
            <a:avLst/>
          </a:prstGeom>
          <a:noFill/>
          <a:ln w="9525">
            <a:solidFill>
              <a:schemeClr val="tx1"/>
            </a:solidFill>
          </a:ln>
        </p:spPr>
        <p:txBody>
          <a:bodyPr wrap="square" rtlCol="0">
            <a:spAutoFit/>
          </a:bodyPr>
          <a:lstStyle/>
          <a:p>
            <a:r>
              <a:rPr lang="zh-CN" altLang="en-US" sz="1400" dirty="0"/>
              <a:t>代表方法：</a:t>
            </a:r>
            <a:r>
              <a:rPr lang="en-US" altLang="zh-CN" sz="1400" dirty="0" err="1"/>
              <a:t>PointNet</a:t>
            </a:r>
            <a:r>
              <a:rPr lang="en-US" altLang="zh-CN" sz="1400" dirty="0"/>
              <a:t>, </a:t>
            </a:r>
            <a:r>
              <a:rPr lang="en-US" altLang="zh-CN" sz="1400" dirty="0" err="1"/>
              <a:t>PointNet</a:t>
            </a:r>
            <a:r>
              <a:rPr lang="en-US" altLang="zh-CN" sz="1400" dirty="0"/>
              <a:t>++, </a:t>
            </a:r>
            <a:r>
              <a:rPr lang="en-US" altLang="zh-CN" sz="1400" dirty="0" err="1"/>
              <a:t>PointCNN</a:t>
            </a:r>
            <a:r>
              <a:rPr lang="en-US" altLang="zh-CN" sz="1400" dirty="0"/>
              <a:t>, </a:t>
            </a:r>
            <a:r>
              <a:rPr lang="en-US" altLang="zh-CN" sz="1400" dirty="0" err="1"/>
              <a:t>PointSIFT</a:t>
            </a:r>
            <a:r>
              <a:rPr lang="en-US" altLang="zh-CN" sz="1400" dirty="0"/>
              <a:t>, </a:t>
            </a:r>
            <a:r>
              <a:rPr lang="en-US" altLang="zh-CN" sz="1400" dirty="0" err="1"/>
              <a:t>Superpoint</a:t>
            </a:r>
            <a:r>
              <a:rPr lang="en-US" altLang="zh-CN" sz="1400" dirty="0"/>
              <a:t> Graphs</a:t>
            </a:r>
            <a:r>
              <a:rPr lang="zh-CN" altLang="en-US" sz="1400" dirty="0"/>
              <a:t>等</a:t>
            </a:r>
          </a:p>
        </p:txBody>
      </p:sp>
    </p:spTree>
    <p:extLst>
      <p:ext uri="{BB962C8B-B14F-4D97-AF65-F5344CB8AC3E}">
        <p14:creationId xmlns:p14="http://schemas.microsoft.com/office/powerpoint/2010/main" val="1269126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0" grpId="0" animBg="1"/>
      <p:bldP spid="11" grpId="0" animBg="1"/>
      <p:bldP spid="13" grpId="0"/>
      <p:bldP spid="14" grpId="0" animBg="1"/>
      <p:bldP spid="15" grpId="0" animBg="1"/>
      <p:bldP spid="16" grpId="0" animBg="1"/>
      <p:bldP spid="18" grpId="0"/>
      <p:bldP spid="19"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2">
            <a:extLst>
              <a:ext uri="{FF2B5EF4-FFF2-40B4-BE49-F238E27FC236}">
                <a16:creationId xmlns:a16="http://schemas.microsoft.com/office/drawing/2014/main" id="{6F59639A-0B5F-4C3E-AF98-78A68170D735}"/>
              </a:ext>
            </a:extLst>
          </p:cNvPr>
          <p:cNvSpPr/>
          <p:nvPr/>
        </p:nvSpPr>
        <p:spPr>
          <a:xfrm>
            <a:off x="92671" y="695018"/>
            <a:ext cx="1834155"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PointNet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10" name="图片 9">
            <a:extLst>
              <a:ext uri="{FF2B5EF4-FFF2-40B4-BE49-F238E27FC236}">
                <a16:creationId xmlns:a16="http://schemas.microsoft.com/office/drawing/2014/main" id="{B193A5DC-335D-4A09-975A-FD306275A4A9}"/>
              </a:ext>
            </a:extLst>
          </p:cNvPr>
          <p:cNvPicPr>
            <a:picLocks noChangeAspect="1"/>
          </p:cNvPicPr>
          <p:nvPr/>
        </p:nvPicPr>
        <p:blipFill>
          <a:blip r:embed="rId5"/>
          <a:stretch>
            <a:fillRect/>
          </a:stretch>
        </p:blipFill>
        <p:spPr>
          <a:xfrm>
            <a:off x="568405" y="1625600"/>
            <a:ext cx="4686300" cy="1990725"/>
          </a:xfrm>
          <a:prstGeom prst="rect">
            <a:avLst/>
          </a:prstGeom>
        </p:spPr>
      </p:pic>
      <p:pic>
        <p:nvPicPr>
          <p:cNvPr id="11" name="图片 10">
            <a:extLst>
              <a:ext uri="{FF2B5EF4-FFF2-40B4-BE49-F238E27FC236}">
                <a16:creationId xmlns:a16="http://schemas.microsoft.com/office/drawing/2014/main" id="{D4CD6FE0-5378-4546-BBF6-72DC2ADB3E51}"/>
              </a:ext>
            </a:extLst>
          </p:cNvPr>
          <p:cNvPicPr>
            <a:picLocks noChangeAspect="1"/>
          </p:cNvPicPr>
          <p:nvPr/>
        </p:nvPicPr>
        <p:blipFill>
          <a:blip r:embed="rId6"/>
          <a:stretch>
            <a:fillRect/>
          </a:stretch>
        </p:blipFill>
        <p:spPr>
          <a:xfrm>
            <a:off x="5494355" y="1625600"/>
            <a:ext cx="6795990" cy="2504981"/>
          </a:xfrm>
          <a:prstGeom prst="rect">
            <a:avLst/>
          </a:prstGeom>
        </p:spPr>
      </p:pic>
      <p:sp>
        <p:nvSpPr>
          <p:cNvPr id="4" name="文本框 3">
            <a:extLst>
              <a:ext uri="{FF2B5EF4-FFF2-40B4-BE49-F238E27FC236}">
                <a16:creationId xmlns:a16="http://schemas.microsoft.com/office/drawing/2014/main" id="{CA912ABB-A350-47F0-B398-E77A3F2FCBE1}"/>
              </a:ext>
            </a:extLst>
          </p:cNvPr>
          <p:cNvSpPr txBox="1"/>
          <p:nvPr/>
        </p:nvSpPr>
        <p:spPr>
          <a:xfrm>
            <a:off x="8517607" y="4130581"/>
            <a:ext cx="3312368" cy="369332"/>
          </a:xfrm>
          <a:prstGeom prst="rect">
            <a:avLst/>
          </a:prstGeom>
          <a:noFill/>
        </p:spPr>
        <p:txBody>
          <a:bodyPr wrap="square" rtlCol="0">
            <a:spAutoFit/>
          </a:bodyPr>
          <a:lstStyle/>
          <a:p>
            <a:r>
              <a:rPr lang="zh-CN" altLang="en-US" dirty="0"/>
              <a:t>网络结构</a:t>
            </a:r>
          </a:p>
        </p:txBody>
      </p:sp>
      <p:sp>
        <p:nvSpPr>
          <p:cNvPr id="7" name="文本框 6">
            <a:extLst>
              <a:ext uri="{FF2B5EF4-FFF2-40B4-BE49-F238E27FC236}">
                <a16:creationId xmlns:a16="http://schemas.microsoft.com/office/drawing/2014/main" id="{8EFF557C-29F7-4500-9DF6-1E10A48440F7}"/>
              </a:ext>
            </a:extLst>
          </p:cNvPr>
          <p:cNvSpPr txBox="1"/>
          <p:nvPr/>
        </p:nvSpPr>
        <p:spPr>
          <a:xfrm>
            <a:off x="1322908" y="5017613"/>
            <a:ext cx="3096344" cy="369332"/>
          </a:xfrm>
          <a:prstGeom prst="rect">
            <a:avLst/>
          </a:prstGeom>
          <a:noFill/>
        </p:spPr>
        <p:txBody>
          <a:bodyPr wrap="square" rtlCol="0">
            <a:spAutoFit/>
          </a:bodyPr>
          <a:lstStyle/>
          <a:p>
            <a:r>
              <a:rPr lang="en-US" altLang="zh-CN" dirty="0"/>
              <a:t>Max pooling </a:t>
            </a:r>
            <a:r>
              <a:rPr lang="zh-CN" altLang="en-US" dirty="0"/>
              <a:t>对称函数</a:t>
            </a:r>
          </a:p>
        </p:txBody>
      </p:sp>
      <p:sp>
        <p:nvSpPr>
          <p:cNvPr id="14" name="文本框 13">
            <a:extLst>
              <a:ext uri="{FF2B5EF4-FFF2-40B4-BE49-F238E27FC236}">
                <a16:creationId xmlns:a16="http://schemas.microsoft.com/office/drawing/2014/main" id="{9906D831-2643-4E78-8448-6539968A6AE8}"/>
              </a:ext>
            </a:extLst>
          </p:cNvPr>
          <p:cNvSpPr txBox="1"/>
          <p:nvPr/>
        </p:nvSpPr>
        <p:spPr>
          <a:xfrm>
            <a:off x="5682308" y="4769978"/>
            <a:ext cx="6634944" cy="646331"/>
          </a:xfrm>
          <a:prstGeom prst="rect">
            <a:avLst/>
          </a:prstGeom>
          <a:noFill/>
        </p:spPr>
        <p:txBody>
          <a:bodyPr wrap="square" rtlCol="0">
            <a:spAutoFit/>
          </a:bodyPr>
          <a:lstStyle/>
          <a:p>
            <a:r>
              <a:rPr lang="en-US" altLang="zh-CN" dirty="0" err="1"/>
              <a:t>PointNet</a:t>
            </a:r>
            <a:r>
              <a:rPr lang="zh-CN" altLang="en-US" dirty="0"/>
              <a:t>提取的特征</a:t>
            </a:r>
            <a:r>
              <a:rPr lang="en-US" altLang="zh-CN" dirty="0"/>
              <a:t>=</a:t>
            </a:r>
            <a:r>
              <a:rPr lang="zh-CN" altLang="en-US" dirty="0"/>
              <a:t>每点特征（</a:t>
            </a:r>
            <a:r>
              <a:rPr lang="en-US" altLang="zh-CN" dirty="0"/>
              <a:t>point feature</a:t>
            </a:r>
            <a:r>
              <a:rPr lang="zh-CN" altLang="en-US" dirty="0"/>
              <a:t>）</a:t>
            </a:r>
            <a:r>
              <a:rPr lang="en-US" altLang="zh-CN" dirty="0"/>
              <a:t>+</a:t>
            </a:r>
            <a:r>
              <a:rPr lang="zh-CN" altLang="en-US" dirty="0"/>
              <a:t>全局特征</a:t>
            </a:r>
            <a:r>
              <a:rPr lang="en-US" altLang="zh-CN" dirty="0"/>
              <a:t>(global feature)</a:t>
            </a:r>
            <a:endParaRPr lang="zh-CN" altLang="en-US" dirty="0"/>
          </a:p>
        </p:txBody>
      </p:sp>
      <p:sp>
        <p:nvSpPr>
          <p:cNvPr id="15" name="文本框 14">
            <a:extLst>
              <a:ext uri="{FF2B5EF4-FFF2-40B4-BE49-F238E27FC236}">
                <a16:creationId xmlns:a16="http://schemas.microsoft.com/office/drawing/2014/main" id="{1EC4F9C1-D7DB-4BD8-832A-A99D2662F543}"/>
              </a:ext>
            </a:extLst>
          </p:cNvPr>
          <p:cNvSpPr txBox="1"/>
          <p:nvPr/>
        </p:nvSpPr>
        <p:spPr>
          <a:xfrm>
            <a:off x="1244799" y="5968759"/>
            <a:ext cx="10685506" cy="830997"/>
          </a:xfrm>
          <a:prstGeom prst="rect">
            <a:avLst/>
          </a:prstGeom>
          <a:noFill/>
        </p:spPr>
        <p:txBody>
          <a:bodyPr wrap="square" rtlCol="0">
            <a:spAutoFit/>
          </a:bodyPr>
          <a:lstStyle/>
          <a:p>
            <a:r>
              <a:rPr lang="zh-CN" altLang="en-US" sz="1600" b="1" u="none" dirty="0"/>
              <a:t>存在问题</a:t>
            </a:r>
            <a:r>
              <a:rPr lang="zh-CN" altLang="en-US" sz="1600" b="0" u="none" dirty="0"/>
              <a:t>：</a:t>
            </a:r>
            <a:r>
              <a:rPr lang="zh-CN" altLang="en-US" sz="1600" u="none" dirty="0"/>
              <a:t>由于网络模型的限制不能有效地处理复杂的室外场景大规模点云数据，不能提取出点云的局部邻域信息，因此</a:t>
            </a:r>
            <a:r>
              <a:rPr lang="en-US" altLang="zh-CN" sz="1600" u="none" dirty="0" err="1"/>
              <a:t>Pointnet</a:t>
            </a:r>
            <a:r>
              <a:rPr lang="zh-CN" altLang="en-US" sz="1600" u="none" dirty="0"/>
              <a:t>对处理复杂场景点云的分割精度受到限制。</a:t>
            </a:r>
          </a:p>
          <a:p>
            <a:endParaRPr lang="zh-CN" altLang="en-US" sz="1600" b="0" u="none" dirty="0"/>
          </a:p>
        </p:txBody>
      </p:sp>
      <p:pic>
        <p:nvPicPr>
          <p:cNvPr id="8" name="图片 7">
            <a:extLst>
              <a:ext uri="{FF2B5EF4-FFF2-40B4-BE49-F238E27FC236}">
                <a16:creationId xmlns:a16="http://schemas.microsoft.com/office/drawing/2014/main" id="{0221AB36-7E0D-41FC-9A66-DE42AED12026}"/>
              </a:ext>
            </a:extLst>
          </p:cNvPr>
          <p:cNvPicPr>
            <a:picLocks noChangeAspect="1"/>
          </p:cNvPicPr>
          <p:nvPr/>
        </p:nvPicPr>
        <p:blipFill>
          <a:blip r:embed="rId7"/>
          <a:stretch>
            <a:fillRect/>
          </a:stretch>
        </p:blipFill>
        <p:spPr>
          <a:xfrm>
            <a:off x="627048" y="4285580"/>
            <a:ext cx="4343400" cy="685800"/>
          </a:xfrm>
          <a:prstGeom prst="rect">
            <a:avLst/>
          </a:prstGeom>
        </p:spPr>
      </p:pic>
    </p:spTree>
    <p:extLst>
      <p:ext uri="{BB962C8B-B14F-4D97-AF65-F5344CB8AC3E}">
        <p14:creationId xmlns:p14="http://schemas.microsoft.com/office/powerpoint/2010/main" val="2237061688"/>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D43C89-BADF-4E9C-816E-DE9037BCF718}"/>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Content Placeholder 2">
            <a:extLst>
              <a:ext uri="{FF2B5EF4-FFF2-40B4-BE49-F238E27FC236}">
                <a16:creationId xmlns:a16="http://schemas.microsoft.com/office/drawing/2014/main" id="{52DE7486-B40C-4732-AECB-771BFA6B54B5}"/>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任意多边形 30">
            <a:extLst>
              <a:ext uri="{FF2B5EF4-FFF2-40B4-BE49-F238E27FC236}">
                <a16:creationId xmlns:a16="http://schemas.microsoft.com/office/drawing/2014/main" id="{D55A0025-2094-4315-947C-D8E4550928D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A9C9814-5FCB-4678-AF1F-13B5E8699580}"/>
              </a:ext>
            </a:extLst>
          </p:cNvPr>
          <p:cNvSpPr/>
          <p:nvPr/>
        </p:nvSpPr>
        <p:spPr>
          <a:xfrm>
            <a:off x="236687" y="709091"/>
            <a:ext cx="2296013"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PointNet</a:t>
            </a:r>
            <a:r>
              <a:rPr lang="en-US" altLang="zh-CN" sz="3600" dirty="0">
                <a:ln w="0"/>
                <a:solidFill>
                  <a:srgbClr val="FF0000"/>
                </a:solidFill>
                <a:effectLst>
                  <a:outerShdw blurRad="38100" dist="19050" dir="2700000" algn="tl" rotWithShape="0">
                    <a:schemeClr val="dk1">
                      <a:alpha val="40000"/>
                    </a:schemeClr>
                  </a:outerShdw>
                </a:effectLst>
              </a:rPr>
              <a: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F78C05ED-A20C-4610-9C29-7E28D5A089DF}"/>
              </a:ext>
            </a:extLst>
          </p:cNvPr>
          <p:cNvPicPr>
            <a:picLocks noChangeAspect="1"/>
          </p:cNvPicPr>
          <p:nvPr/>
        </p:nvPicPr>
        <p:blipFill>
          <a:blip r:embed="rId4"/>
          <a:stretch>
            <a:fillRect/>
          </a:stretch>
        </p:blipFill>
        <p:spPr>
          <a:xfrm>
            <a:off x="743937" y="1308585"/>
            <a:ext cx="6986781" cy="2949626"/>
          </a:xfrm>
          <a:prstGeom prst="rect">
            <a:avLst/>
          </a:prstGeom>
        </p:spPr>
      </p:pic>
      <p:sp>
        <p:nvSpPr>
          <p:cNvPr id="7" name="文本框 6">
            <a:extLst>
              <a:ext uri="{FF2B5EF4-FFF2-40B4-BE49-F238E27FC236}">
                <a16:creationId xmlns:a16="http://schemas.microsoft.com/office/drawing/2014/main" id="{544CBBC9-86F2-49DD-A55C-72515759C1DE}"/>
              </a:ext>
            </a:extLst>
          </p:cNvPr>
          <p:cNvSpPr txBox="1"/>
          <p:nvPr/>
        </p:nvSpPr>
        <p:spPr>
          <a:xfrm>
            <a:off x="3621063" y="4449252"/>
            <a:ext cx="3312368" cy="369332"/>
          </a:xfrm>
          <a:prstGeom prst="rect">
            <a:avLst/>
          </a:prstGeom>
          <a:noFill/>
        </p:spPr>
        <p:txBody>
          <a:bodyPr wrap="square" rtlCol="0">
            <a:spAutoFit/>
          </a:bodyPr>
          <a:lstStyle/>
          <a:p>
            <a:r>
              <a:rPr lang="zh-CN" altLang="en-US" dirty="0"/>
              <a:t>网络结构</a:t>
            </a:r>
          </a:p>
        </p:txBody>
      </p:sp>
      <p:sp>
        <p:nvSpPr>
          <p:cNvPr id="8" name="矩形: 圆角 7">
            <a:extLst>
              <a:ext uri="{FF2B5EF4-FFF2-40B4-BE49-F238E27FC236}">
                <a16:creationId xmlns:a16="http://schemas.microsoft.com/office/drawing/2014/main" id="{C158E19D-D531-43C6-9061-7E6F55EE7E59}"/>
              </a:ext>
            </a:extLst>
          </p:cNvPr>
          <p:cNvSpPr/>
          <p:nvPr/>
        </p:nvSpPr>
        <p:spPr>
          <a:xfrm>
            <a:off x="7941543" y="1472551"/>
            <a:ext cx="4392488"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Sampling:FPS</a:t>
            </a:r>
            <a:r>
              <a:rPr lang="en-US" altLang="zh-CN" dirty="0">
                <a:solidFill>
                  <a:schemeClr val="tx1"/>
                </a:solidFill>
              </a:rPr>
              <a:t>(farthest point sampling )</a:t>
            </a:r>
            <a:br>
              <a:rPr lang="en-US" altLang="zh-CN" dirty="0">
                <a:solidFill>
                  <a:schemeClr val="tx1"/>
                </a:solidFill>
              </a:rPr>
            </a:br>
            <a:endParaRPr lang="zh-CN" altLang="en-US" dirty="0">
              <a:solidFill>
                <a:schemeClr val="tx1"/>
              </a:solidFill>
            </a:endParaRPr>
          </a:p>
        </p:txBody>
      </p:sp>
      <p:sp>
        <p:nvSpPr>
          <p:cNvPr id="9" name="矩形: 圆角 8">
            <a:extLst>
              <a:ext uri="{FF2B5EF4-FFF2-40B4-BE49-F238E27FC236}">
                <a16:creationId xmlns:a16="http://schemas.microsoft.com/office/drawing/2014/main" id="{B7008A8D-8FDB-4915-B4A4-04E4BED37A34}"/>
              </a:ext>
            </a:extLst>
          </p:cNvPr>
          <p:cNvSpPr/>
          <p:nvPr/>
        </p:nvSpPr>
        <p:spPr>
          <a:xfrm>
            <a:off x="7951418" y="2387354"/>
            <a:ext cx="4412256"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Multiple </a:t>
            </a:r>
            <a:r>
              <a:rPr lang="en-US" altLang="zh-CN" sz="1600" dirty="0" err="1">
                <a:solidFill>
                  <a:schemeClr val="tx1"/>
                </a:solidFill>
              </a:rPr>
              <a:t>PointNet</a:t>
            </a:r>
            <a:r>
              <a:rPr lang="en-US" altLang="zh-CN" sz="1600" dirty="0">
                <a:solidFill>
                  <a:schemeClr val="tx1"/>
                </a:solidFill>
              </a:rPr>
              <a:t> Layer: Extract point cloud feature </a:t>
            </a:r>
            <a:endParaRPr lang="zh-CN" altLang="en-US" sz="1600" dirty="0">
              <a:solidFill>
                <a:schemeClr val="tx1"/>
              </a:solidFill>
            </a:endParaRPr>
          </a:p>
        </p:txBody>
      </p:sp>
      <p:sp>
        <p:nvSpPr>
          <p:cNvPr id="10" name="矩形: 圆角 9">
            <a:extLst>
              <a:ext uri="{FF2B5EF4-FFF2-40B4-BE49-F238E27FC236}">
                <a16:creationId xmlns:a16="http://schemas.microsoft.com/office/drawing/2014/main" id="{F91EC7D5-512E-4AFD-955F-629C2F7B92DF}"/>
              </a:ext>
            </a:extLst>
          </p:cNvPr>
          <p:cNvSpPr/>
          <p:nvPr/>
        </p:nvSpPr>
        <p:spPr>
          <a:xfrm>
            <a:off x="7936999" y="3326077"/>
            <a:ext cx="4392487" cy="792088"/>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solidFill>
              </a:rPr>
              <a:t>Grouping: MSG(</a:t>
            </a:r>
            <a:r>
              <a:rPr lang="en-US" altLang="zh-CN" dirty="0">
                <a:solidFill>
                  <a:schemeClr val="tx1"/>
                </a:solidFill>
              </a:rPr>
              <a:t>Multi-scale grouping) and MRG(Multi-resolution grouping</a:t>
            </a:r>
            <a:r>
              <a:rPr lang="en-US" altLang="zh-CN" sz="1600" dirty="0">
                <a:solidFill>
                  <a:schemeClr val="tx1"/>
                </a:solidFill>
              </a:rPr>
              <a:t> </a:t>
            </a:r>
            <a:endParaRPr lang="zh-CN" altLang="en-US" sz="1600" dirty="0">
              <a:solidFill>
                <a:schemeClr val="tx1"/>
              </a:solidFill>
            </a:endParaRPr>
          </a:p>
        </p:txBody>
      </p:sp>
      <p:pic>
        <p:nvPicPr>
          <p:cNvPr id="11" name="图片 10">
            <a:extLst>
              <a:ext uri="{FF2B5EF4-FFF2-40B4-BE49-F238E27FC236}">
                <a16:creationId xmlns:a16="http://schemas.microsoft.com/office/drawing/2014/main" id="{14B98A2E-AE75-4D26-AD36-7A92C538BD80}"/>
              </a:ext>
            </a:extLst>
          </p:cNvPr>
          <p:cNvPicPr>
            <a:picLocks noChangeAspect="1"/>
          </p:cNvPicPr>
          <p:nvPr/>
        </p:nvPicPr>
        <p:blipFill>
          <a:blip r:embed="rId5"/>
          <a:stretch>
            <a:fillRect/>
          </a:stretch>
        </p:blipFill>
        <p:spPr>
          <a:xfrm>
            <a:off x="8805639" y="4240880"/>
            <a:ext cx="2214688" cy="1612787"/>
          </a:xfrm>
          <a:prstGeom prst="rect">
            <a:avLst/>
          </a:prstGeom>
        </p:spPr>
      </p:pic>
      <p:sp>
        <p:nvSpPr>
          <p:cNvPr id="12" name="文本框 11">
            <a:extLst>
              <a:ext uri="{FF2B5EF4-FFF2-40B4-BE49-F238E27FC236}">
                <a16:creationId xmlns:a16="http://schemas.microsoft.com/office/drawing/2014/main" id="{BBF20363-789D-4B1F-8FDD-37B2F63B3916}"/>
              </a:ext>
            </a:extLst>
          </p:cNvPr>
          <p:cNvSpPr txBox="1"/>
          <p:nvPr/>
        </p:nvSpPr>
        <p:spPr>
          <a:xfrm>
            <a:off x="9020257" y="5827955"/>
            <a:ext cx="1152128" cy="369332"/>
          </a:xfrm>
          <a:prstGeom prst="rect">
            <a:avLst/>
          </a:prstGeom>
          <a:noFill/>
        </p:spPr>
        <p:txBody>
          <a:bodyPr wrap="square" rtlCol="0">
            <a:spAutoFit/>
          </a:bodyPr>
          <a:lstStyle/>
          <a:p>
            <a:r>
              <a:rPr lang="en-US" altLang="zh-CN" dirty="0"/>
              <a:t>MSG</a:t>
            </a:r>
            <a:endParaRPr lang="zh-CN" altLang="en-US" dirty="0"/>
          </a:p>
        </p:txBody>
      </p:sp>
      <p:sp>
        <p:nvSpPr>
          <p:cNvPr id="13" name="文本框 12">
            <a:extLst>
              <a:ext uri="{FF2B5EF4-FFF2-40B4-BE49-F238E27FC236}">
                <a16:creationId xmlns:a16="http://schemas.microsoft.com/office/drawing/2014/main" id="{0915E001-BA04-44E8-A02F-951D1A3CDB78}"/>
              </a:ext>
            </a:extLst>
          </p:cNvPr>
          <p:cNvSpPr txBox="1"/>
          <p:nvPr/>
        </p:nvSpPr>
        <p:spPr>
          <a:xfrm>
            <a:off x="10186932" y="5840811"/>
            <a:ext cx="1152128" cy="369332"/>
          </a:xfrm>
          <a:prstGeom prst="rect">
            <a:avLst/>
          </a:prstGeom>
          <a:noFill/>
        </p:spPr>
        <p:txBody>
          <a:bodyPr wrap="square" rtlCol="0">
            <a:spAutoFit/>
          </a:bodyPr>
          <a:lstStyle/>
          <a:p>
            <a:r>
              <a:rPr lang="en-US" altLang="zh-CN" dirty="0"/>
              <a:t>MRG</a:t>
            </a:r>
            <a:endParaRPr lang="zh-CN" altLang="en-US" dirty="0"/>
          </a:p>
        </p:txBody>
      </p:sp>
      <p:sp>
        <p:nvSpPr>
          <p:cNvPr id="14" name="文本框 13">
            <a:extLst>
              <a:ext uri="{FF2B5EF4-FFF2-40B4-BE49-F238E27FC236}">
                <a16:creationId xmlns:a16="http://schemas.microsoft.com/office/drawing/2014/main" id="{C6717DF8-FAEC-400B-8927-E1D10A6296C8}"/>
              </a:ext>
            </a:extLst>
          </p:cNvPr>
          <p:cNvSpPr txBox="1"/>
          <p:nvPr/>
        </p:nvSpPr>
        <p:spPr>
          <a:xfrm>
            <a:off x="450083" y="5924065"/>
            <a:ext cx="8462865" cy="1077218"/>
          </a:xfrm>
          <a:prstGeom prst="rect">
            <a:avLst/>
          </a:prstGeom>
          <a:noFill/>
        </p:spPr>
        <p:txBody>
          <a:bodyPr wrap="square" rtlCol="0">
            <a:spAutoFit/>
          </a:bodyPr>
          <a:lstStyle/>
          <a:p>
            <a:r>
              <a:rPr lang="zh-CN" altLang="en-US" sz="1600" dirty="0"/>
              <a:t>特点</a:t>
            </a:r>
            <a:r>
              <a:rPr lang="zh-CN" altLang="en-US" sz="1600" b="0" u="none" dirty="0"/>
              <a:t>：</a:t>
            </a:r>
            <a:r>
              <a:rPr lang="en-US" altLang="zh-CN" sz="1600" u="none" dirty="0" err="1"/>
              <a:t>pointnet</a:t>
            </a:r>
            <a:r>
              <a:rPr lang="en-US" altLang="zh-CN" sz="1600" u="none" dirty="0"/>
              <a:t>++</a:t>
            </a:r>
            <a:r>
              <a:rPr lang="zh-CN" altLang="en-US" sz="1600" u="none" dirty="0"/>
              <a:t>改进</a:t>
            </a:r>
            <a:r>
              <a:rPr lang="en-US" altLang="zh-CN" sz="1600" u="none" dirty="0" err="1"/>
              <a:t>pointnet</a:t>
            </a:r>
            <a:r>
              <a:rPr lang="zh-CN" altLang="en-US" sz="1600" u="none" dirty="0"/>
              <a:t>通过增加局部邻域信息提取和多层次特征学习网络来实现。但是</a:t>
            </a:r>
            <a:r>
              <a:rPr lang="en-US" altLang="zh-CN" sz="1600" u="none" dirty="0" err="1"/>
              <a:t>pointnet</a:t>
            </a:r>
            <a:r>
              <a:rPr lang="en-US" altLang="zh-CN" sz="1600" u="none" dirty="0"/>
              <a:t>++</a:t>
            </a:r>
            <a:r>
              <a:rPr lang="zh-CN" altLang="en-US" sz="1600" u="none" dirty="0"/>
              <a:t>网络模型只能接受一次输入较小规模的点云数据，无法直接高效地处理大规模室外场景点云数据。</a:t>
            </a:r>
            <a:r>
              <a:rPr lang="en-US" altLang="zh-CN" sz="1600" u="none" dirty="0"/>
              <a:t> </a:t>
            </a:r>
            <a:r>
              <a:rPr lang="en-US" altLang="zh-CN" sz="1600" u="none" dirty="0" err="1"/>
              <a:t>pointnet</a:t>
            </a:r>
            <a:r>
              <a:rPr lang="en-US" altLang="zh-CN" sz="1600" u="none" dirty="0"/>
              <a:t>++</a:t>
            </a:r>
            <a:r>
              <a:rPr lang="zh-CN" altLang="en-US" sz="1600" u="none" dirty="0"/>
              <a:t>的运算</a:t>
            </a:r>
            <a:r>
              <a:rPr lang="zh-CN" altLang="en-US" sz="1600" dirty="0"/>
              <a:t>较为复杂</a:t>
            </a:r>
            <a:r>
              <a:rPr lang="zh-CN" altLang="en-US" sz="1600" u="none" dirty="0"/>
              <a:t>，处理效率低</a:t>
            </a:r>
          </a:p>
          <a:p>
            <a:endParaRPr lang="zh-CN" altLang="en-US" sz="1600" b="0" u="none" dirty="0"/>
          </a:p>
        </p:txBody>
      </p:sp>
    </p:spTree>
    <p:extLst>
      <p:ext uri="{BB962C8B-B14F-4D97-AF65-F5344CB8AC3E}">
        <p14:creationId xmlns:p14="http://schemas.microsoft.com/office/powerpoint/2010/main" val="2292162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D43C89-BADF-4E9C-816E-DE9037BCF718}"/>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Content Placeholder 2">
            <a:extLst>
              <a:ext uri="{FF2B5EF4-FFF2-40B4-BE49-F238E27FC236}">
                <a16:creationId xmlns:a16="http://schemas.microsoft.com/office/drawing/2014/main" id="{52DE7486-B40C-4732-AECB-771BFA6B54B5}"/>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任意多边形 30">
            <a:extLst>
              <a:ext uri="{FF2B5EF4-FFF2-40B4-BE49-F238E27FC236}">
                <a16:creationId xmlns:a16="http://schemas.microsoft.com/office/drawing/2014/main" id="{D55A0025-2094-4315-947C-D8E4550928D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id="{9A9C9814-5FCB-4678-AF1F-13B5E8699580}"/>
              </a:ext>
            </a:extLst>
          </p:cNvPr>
          <p:cNvSpPr/>
          <p:nvPr/>
        </p:nvSpPr>
        <p:spPr>
          <a:xfrm>
            <a:off x="92671" y="625765"/>
            <a:ext cx="1998560"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PointCNN</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15" name="图片 14">
            <a:extLst>
              <a:ext uri="{FF2B5EF4-FFF2-40B4-BE49-F238E27FC236}">
                <a16:creationId xmlns:a16="http://schemas.microsoft.com/office/drawing/2014/main" id="{F2E2850C-B810-44A8-9FA1-F69B3DDF1792}"/>
              </a:ext>
            </a:extLst>
          </p:cNvPr>
          <p:cNvPicPr>
            <a:picLocks noChangeAspect="1"/>
          </p:cNvPicPr>
          <p:nvPr/>
        </p:nvPicPr>
        <p:blipFill>
          <a:blip r:embed="rId4"/>
          <a:stretch>
            <a:fillRect/>
          </a:stretch>
        </p:blipFill>
        <p:spPr>
          <a:xfrm>
            <a:off x="577219" y="1600100"/>
            <a:ext cx="4925970" cy="2710823"/>
          </a:xfrm>
          <a:prstGeom prst="rect">
            <a:avLst/>
          </a:prstGeom>
        </p:spPr>
      </p:pic>
      <p:pic>
        <p:nvPicPr>
          <p:cNvPr id="16" name="图片 15">
            <a:extLst>
              <a:ext uri="{FF2B5EF4-FFF2-40B4-BE49-F238E27FC236}">
                <a16:creationId xmlns:a16="http://schemas.microsoft.com/office/drawing/2014/main" id="{A3BE8DF9-3E2B-4633-82B1-CE521305189A}"/>
              </a:ext>
            </a:extLst>
          </p:cNvPr>
          <p:cNvPicPr>
            <a:picLocks noChangeAspect="1"/>
          </p:cNvPicPr>
          <p:nvPr/>
        </p:nvPicPr>
        <p:blipFill>
          <a:blip r:embed="rId5"/>
          <a:stretch>
            <a:fillRect/>
          </a:stretch>
        </p:blipFill>
        <p:spPr>
          <a:xfrm>
            <a:off x="6213351" y="2104157"/>
            <a:ext cx="4261563" cy="1836546"/>
          </a:xfrm>
          <a:prstGeom prst="rect">
            <a:avLst/>
          </a:prstGeom>
        </p:spPr>
      </p:pic>
      <p:pic>
        <p:nvPicPr>
          <p:cNvPr id="19" name="图片 18">
            <a:extLst>
              <a:ext uri="{FF2B5EF4-FFF2-40B4-BE49-F238E27FC236}">
                <a16:creationId xmlns:a16="http://schemas.microsoft.com/office/drawing/2014/main" id="{D506D194-CF21-4D06-9413-DEBFCCF875CB}"/>
              </a:ext>
            </a:extLst>
          </p:cNvPr>
          <p:cNvPicPr>
            <a:picLocks noChangeAspect="1"/>
          </p:cNvPicPr>
          <p:nvPr/>
        </p:nvPicPr>
        <p:blipFill>
          <a:blip r:embed="rId6"/>
          <a:stretch>
            <a:fillRect/>
          </a:stretch>
        </p:blipFill>
        <p:spPr>
          <a:xfrm>
            <a:off x="2677157" y="4277126"/>
            <a:ext cx="726093" cy="299908"/>
          </a:xfrm>
          <a:prstGeom prst="rect">
            <a:avLst/>
          </a:prstGeom>
        </p:spPr>
      </p:pic>
      <p:sp>
        <p:nvSpPr>
          <p:cNvPr id="20" name="文本框 19">
            <a:extLst>
              <a:ext uri="{FF2B5EF4-FFF2-40B4-BE49-F238E27FC236}">
                <a16:creationId xmlns:a16="http://schemas.microsoft.com/office/drawing/2014/main" id="{1B60E0EA-623D-4DD0-96E4-CBF98DF7D21C}"/>
              </a:ext>
            </a:extLst>
          </p:cNvPr>
          <p:cNvSpPr txBox="1"/>
          <p:nvPr/>
        </p:nvSpPr>
        <p:spPr>
          <a:xfrm>
            <a:off x="7941543" y="3938572"/>
            <a:ext cx="8462865" cy="338554"/>
          </a:xfrm>
          <a:prstGeom prst="rect">
            <a:avLst/>
          </a:prstGeom>
          <a:noFill/>
        </p:spPr>
        <p:txBody>
          <a:bodyPr wrap="square" rtlCol="0">
            <a:spAutoFit/>
          </a:bodyPr>
          <a:lstStyle/>
          <a:p>
            <a:r>
              <a:rPr lang="zh-CN" altLang="en-US" sz="1600" b="0" u="none" dirty="0"/>
              <a:t>网络结构</a:t>
            </a:r>
          </a:p>
        </p:txBody>
      </p:sp>
      <p:grpSp>
        <p:nvGrpSpPr>
          <p:cNvPr id="22" name="组合 21">
            <a:extLst>
              <a:ext uri="{FF2B5EF4-FFF2-40B4-BE49-F238E27FC236}">
                <a16:creationId xmlns:a16="http://schemas.microsoft.com/office/drawing/2014/main" id="{A8DA96F4-79E1-4281-90C8-BB1C01256354}"/>
              </a:ext>
            </a:extLst>
          </p:cNvPr>
          <p:cNvGrpSpPr/>
          <p:nvPr/>
        </p:nvGrpSpPr>
        <p:grpSpPr>
          <a:xfrm>
            <a:off x="288609" y="5737516"/>
            <a:ext cx="12025336" cy="830997"/>
            <a:chOff x="614709" y="4983943"/>
            <a:chExt cx="9121851" cy="830997"/>
          </a:xfrm>
        </p:grpSpPr>
        <p:sp>
          <p:nvSpPr>
            <p:cNvPr id="17" name="文本框 16">
              <a:extLst>
                <a:ext uri="{FF2B5EF4-FFF2-40B4-BE49-F238E27FC236}">
                  <a16:creationId xmlns:a16="http://schemas.microsoft.com/office/drawing/2014/main" id="{F865A370-237C-47E2-BCDB-DB2C345B4F19}"/>
                </a:ext>
              </a:extLst>
            </p:cNvPr>
            <p:cNvSpPr txBox="1"/>
            <p:nvPr/>
          </p:nvSpPr>
          <p:spPr>
            <a:xfrm>
              <a:off x="614709" y="4983943"/>
              <a:ext cx="9121851" cy="830997"/>
            </a:xfrm>
            <a:prstGeom prst="rect">
              <a:avLst/>
            </a:prstGeom>
            <a:noFill/>
          </p:spPr>
          <p:txBody>
            <a:bodyPr wrap="square" rtlCol="0">
              <a:spAutoFit/>
            </a:bodyPr>
            <a:lstStyle/>
            <a:p>
              <a:r>
                <a:rPr lang="zh-CN" altLang="en-US" sz="1600" dirty="0"/>
                <a:t>特点：</a:t>
              </a:r>
              <a:r>
                <a:rPr lang="en-US" altLang="zh-CN" sz="1600" dirty="0" err="1"/>
                <a:t>P</a:t>
              </a:r>
              <a:r>
                <a:rPr lang="en-US" altLang="zh-CN" sz="1600" b="0" u="none" dirty="0" err="1"/>
                <a:t>ointCNN</a:t>
              </a:r>
              <a:r>
                <a:rPr lang="zh-CN" altLang="en-US" sz="1600" b="0" u="none" dirty="0"/>
                <a:t>着力构建了一个                来对场景点云进行卷积运算，并且采用了</a:t>
              </a:r>
              <a:r>
                <a:rPr lang="en-US" altLang="zh-CN" sz="1600" dirty="0"/>
                <a:t>KNN</a:t>
              </a:r>
              <a:r>
                <a:rPr lang="zh-CN" altLang="en-US" sz="1600" dirty="0"/>
                <a:t>聚类方法来找点云的邻域，</a:t>
              </a:r>
              <a:r>
                <a:rPr lang="zh-CN" altLang="en-US" sz="1600" b="0" u="none" dirty="0"/>
                <a:t>通过对点云的训练来规定出点云的顺序结构</a:t>
              </a:r>
              <a:r>
                <a:rPr lang="en-US" altLang="zh-CN" sz="1600" dirty="0"/>
                <a:t>(                                      )</a:t>
              </a:r>
              <a:r>
                <a:rPr lang="zh-CN" altLang="en-US" sz="1600" b="0" u="none" dirty="0"/>
                <a:t>，进而进行点云分分类和语义分割。存在问题：在找点云的邻域时，没有指定中心点，</a:t>
              </a:r>
              <a:r>
                <a:rPr lang="zh-CN" altLang="en-US" sz="1600" dirty="0"/>
                <a:t>中心点的选择有可能会影响邻域的排序，造成不一样的结果；训练时间长，效率不高。</a:t>
              </a:r>
              <a:endParaRPr lang="zh-CN" altLang="en-US" sz="1600" b="0" u="none" dirty="0"/>
            </a:p>
          </p:txBody>
        </p:sp>
        <p:pic>
          <p:nvPicPr>
            <p:cNvPr id="18" name="图片 17">
              <a:extLst>
                <a:ext uri="{FF2B5EF4-FFF2-40B4-BE49-F238E27FC236}">
                  <a16:creationId xmlns:a16="http://schemas.microsoft.com/office/drawing/2014/main" id="{6AE1DD09-A8A2-4DBC-9F2F-EDD344FB9C52}"/>
                </a:ext>
              </a:extLst>
            </p:cNvPr>
            <p:cNvPicPr>
              <a:picLocks noChangeAspect="1"/>
            </p:cNvPicPr>
            <p:nvPr/>
          </p:nvPicPr>
          <p:blipFill>
            <a:blip r:embed="rId6"/>
            <a:stretch>
              <a:fillRect/>
            </a:stretch>
          </p:blipFill>
          <p:spPr>
            <a:xfrm>
              <a:off x="2795716" y="5017740"/>
              <a:ext cx="613969" cy="253596"/>
            </a:xfrm>
            <a:prstGeom prst="rect">
              <a:avLst/>
            </a:prstGeom>
          </p:spPr>
        </p:pic>
        <p:pic>
          <p:nvPicPr>
            <p:cNvPr id="21" name="图片 20">
              <a:extLst>
                <a:ext uri="{FF2B5EF4-FFF2-40B4-BE49-F238E27FC236}">
                  <a16:creationId xmlns:a16="http://schemas.microsoft.com/office/drawing/2014/main" id="{6BB8F1D8-1417-4A9B-B980-66CE33FBB6AF}"/>
                </a:ext>
              </a:extLst>
            </p:cNvPr>
            <p:cNvPicPr>
              <a:picLocks noChangeAspect="1"/>
            </p:cNvPicPr>
            <p:nvPr/>
          </p:nvPicPr>
          <p:blipFill>
            <a:blip r:embed="rId7"/>
            <a:stretch>
              <a:fillRect/>
            </a:stretch>
          </p:blipFill>
          <p:spPr>
            <a:xfrm>
              <a:off x="2385496" y="5268404"/>
              <a:ext cx="1434407" cy="253597"/>
            </a:xfrm>
            <a:prstGeom prst="rect">
              <a:avLst/>
            </a:prstGeom>
          </p:spPr>
        </p:pic>
      </p:grpSp>
    </p:spTree>
    <p:extLst>
      <p:ext uri="{BB962C8B-B14F-4D97-AF65-F5344CB8AC3E}">
        <p14:creationId xmlns:p14="http://schemas.microsoft.com/office/powerpoint/2010/main" val="6058255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D542F402-EEC4-49B7-B272-683A89480C64}"/>
              </a:ext>
            </a:extLst>
          </p:cNvPr>
          <p:cNvSpPr/>
          <p:nvPr/>
        </p:nvSpPr>
        <p:spPr>
          <a:xfrm>
            <a:off x="131944" y="625765"/>
            <a:ext cx="1920013" cy="646331"/>
          </a:xfrm>
          <a:prstGeom prst="rect">
            <a:avLst/>
          </a:prstGeom>
          <a:noFill/>
        </p:spPr>
        <p:txBody>
          <a:bodyPr wrap="none" lIns="91440" tIns="45720" rIns="91440" bIns="45720">
            <a:spAutoFit/>
          </a:bodyPr>
          <a:lstStyle/>
          <a:p>
            <a:pPr algn="ctr"/>
            <a:r>
              <a:rPr lang="en-US" altLang="zh-CN" sz="3600" dirty="0" err="1">
                <a:ln w="0"/>
                <a:solidFill>
                  <a:srgbClr val="FF0000"/>
                </a:solidFill>
                <a:effectLst>
                  <a:outerShdw blurRad="38100" dist="19050" dir="2700000" algn="tl" rotWithShape="0">
                    <a:schemeClr val="dk1">
                      <a:alpha val="40000"/>
                    </a:schemeClr>
                  </a:outerShdw>
                </a:effectLst>
              </a:rPr>
              <a:t>PointSIFT</a:t>
            </a:r>
            <a:endParaRPr lang="zh-CN" altLang="en-US" sz="3600" dirty="0">
              <a:ln w="0"/>
              <a:solidFill>
                <a:srgbClr val="FF0000"/>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8C5D1DD0-744E-4D07-8FFD-57CB027855B5}"/>
              </a:ext>
            </a:extLst>
          </p:cNvPr>
          <p:cNvPicPr/>
          <p:nvPr/>
        </p:nvPicPr>
        <p:blipFill>
          <a:blip r:embed="rId4"/>
          <a:stretch>
            <a:fillRect/>
          </a:stretch>
        </p:blipFill>
        <p:spPr>
          <a:xfrm>
            <a:off x="441034" y="1294829"/>
            <a:ext cx="5544616" cy="1368152"/>
          </a:xfrm>
          <a:prstGeom prst="rect">
            <a:avLst/>
          </a:prstGeom>
          <a:noFill/>
          <a:ln w="9525">
            <a:noFill/>
          </a:ln>
        </p:spPr>
      </p:pic>
      <p:pic>
        <p:nvPicPr>
          <p:cNvPr id="8" name="图片 7">
            <a:extLst>
              <a:ext uri="{FF2B5EF4-FFF2-40B4-BE49-F238E27FC236}">
                <a16:creationId xmlns:a16="http://schemas.microsoft.com/office/drawing/2014/main" id="{93DDB451-8464-4C75-8CE3-5031181339DD}"/>
              </a:ext>
            </a:extLst>
          </p:cNvPr>
          <p:cNvPicPr/>
          <p:nvPr/>
        </p:nvPicPr>
        <p:blipFill>
          <a:blip r:embed="rId5"/>
          <a:stretch>
            <a:fillRect/>
          </a:stretch>
        </p:blipFill>
        <p:spPr>
          <a:xfrm>
            <a:off x="6429375" y="696046"/>
            <a:ext cx="5269865" cy="2764790"/>
          </a:xfrm>
          <a:prstGeom prst="rect">
            <a:avLst/>
          </a:prstGeom>
          <a:noFill/>
          <a:ln w="9525">
            <a:noFill/>
          </a:ln>
        </p:spPr>
      </p:pic>
      <p:sp>
        <p:nvSpPr>
          <p:cNvPr id="9" name="文本框 8">
            <a:extLst>
              <a:ext uri="{FF2B5EF4-FFF2-40B4-BE49-F238E27FC236}">
                <a16:creationId xmlns:a16="http://schemas.microsoft.com/office/drawing/2014/main" id="{75437606-E7C4-4439-B701-850E8CEFB761}"/>
              </a:ext>
            </a:extLst>
          </p:cNvPr>
          <p:cNvSpPr txBox="1"/>
          <p:nvPr/>
        </p:nvSpPr>
        <p:spPr>
          <a:xfrm>
            <a:off x="2188438" y="2501048"/>
            <a:ext cx="3312368" cy="369332"/>
          </a:xfrm>
          <a:prstGeom prst="rect">
            <a:avLst/>
          </a:prstGeom>
          <a:noFill/>
        </p:spPr>
        <p:txBody>
          <a:bodyPr wrap="square" rtlCol="0">
            <a:spAutoFit/>
          </a:bodyPr>
          <a:lstStyle/>
          <a:p>
            <a:r>
              <a:rPr lang="zh-CN" altLang="en-US" dirty="0"/>
              <a:t>三维点云</a:t>
            </a:r>
            <a:r>
              <a:rPr lang="en-US" altLang="zh-CN" dirty="0"/>
              <a:t>SIFT</a:t>
            </a:r>
            <a:endParaRPr lang="zh-CN" altLang="en-US" dirty="0"/>
          </a:p>
        </p:txBody>
      </p:sp>
      <p:sp>
        <p:nvSpPr>
          <p:cNvPr id="10" name="文本框 9">
            <a:extLst>
              <a:ext uri="{FF2B5EF4-FFF2-40B4-BE49-F238E27FC236}">
                <a16:creationId xmlns:a16="http://schemas.microsoft.com/office/drawing/2014/main" id="{5CCCDAFB-7B3F-43BF-BA1F-798ED6214988}"/>
              </a:ext>
            </a:extLst>
          </p:cNvPr>
          <p:cNvSpPr txBox="1"/>
          <p:nvPr/>
        </p:nvSpPr>
        <p:spPr>
          <a:xfrm>
            <a:off x="441034" y="5668166"/>
            <a:ext cx="11451900" cy="1877437"/>
          </a:xfrm>
          <a:prstGeom prst="rect">
            <a:avLst/>
          </a:prstGeom>
          <a:noFill/>
        </p:spPr>
        <p:txBody>
          <a:bodyPr wrap="square" rtlCol="0">
            <a:spAutoFit/>
          </a:bodyPr>
          <a:lstStyle/>
          <a:p>
            <a:r>
              <a:rPr lang="zh-CN" altLang="en-US" sz="1600" dirty="0"/>
              <a:t>特点</a:t>
            </a:r>
            <a:r>
              <a:rPr lang="zh-CN" altLang="en-US" sz="1600" b="0" u="none" dirty="0"/>
              <a:t>：</a:t>
            </a:r>
            <a:r>
              <a:rPr lang="en-US" altLang="zh-CN" sz="1600" b="0" u="none" dirty="0" err="1"/>
              <a:t>PointSIFT</a:t>
            </a:r>
            <a:r>
              <a:rPr lang="zh-CN" altLang="en-US" sz="1600" b="0" u="none" dirty="0"/>
              <a:t>框架构建了一个处理三维点云的</a:t>
            </a:r>
            <a:r>
              <a:rPr lang="en-US" altLang="zh-CN" sz="1600" b="0" u="none" dirty="0"/>
              <a:t>SIFT</a:t>
            </a:r>
            <a:r>
              <a:rPr lang="zh-CN" altLang="en-US" sz="1600" b="0" u="none" dirty="0"/>
              <a:t>算子，其中最重要的部分是方向编码单元（</a:t>
            </a:r>
            <a:r>
              <a:rPr lang="en-US" altLang="zh-CN" sz="1600" dirty="0"/>
              <a:t>orientation-encoding unit</a:t>
            </a:r>
            <a:r>
              <a:rPr lang="zh-CN" altLang="en-US" sz="1600" b="0" u="none" dirty="0"/>
              <a:t>），</a:t>
            </a:r>
            <a:r>
              <a:rPr lang="zh-CN" altLang="en-US" sz="1600" dirty="0"/>
              <a:t>它将</a:t>
            </a:r>
            <a:r>
              <a:rPr lang="en-US" altLang="zh-CN" sz="1600" dirty="0"/>
              <a:t>8</a:t>
            </a:r>
            <a:r>
              <a:rPr lang="zh-CN" altLang="en-US" sz="1600" dirty="0"/>
              <a:t>个方向的最近点的特征进行卷积，获得了点云空间邻域的</a:t>
            </a:r>
            <a:r>
              <a:rPr lang="en-US" altLang="zh-CN" sz="1600" dirty="0"/>
              <a:t>8</a:t>
            </a:r>
            <a:r>
              <a:rPr lang="zh-CN" altLang="en-US" sz="1600" dirty="0"/>
              <a:t>个方向的信息，然后，通过堆叠多个尺度下的方向编码单元（</a:t>
            </a:r>
            <a:r>
              <a:rPr lang="en-US" altLang="zh-CN" sz="1600" dirty="0"/>
              <a:t>orientation-encoding unit</a:t>
            </a:r>
            <a:r>
              <a:rPr lang="zh-CN" altLang="en-US" sz="1600" dirty="0"/>
              <a:t>），以获得尺度不变性。最后通过</a:t>
            </a:r>
            <a:r>
              <a:rPr lang="en-US" altLang="zh-CN" sz="1600" dirty="0"/>
              <a:t>shortcut</a:t>
            </a:r>
            <a:r>
              <a:rPr lang="zh-CN" altLang="en-US" sz="1600" dirty="0"/>
              <a:t>连接，将这些方向编码单元连接到一起，再让神经网络自行选择（训练后）合适的尺度。</a:t>
            </a:r>
            <a:r>
              <a:rPr lang="en-US" altLang="zh-CN" sz="1600" dirty="0" err="1"/>
              <a:t>PointSIFT</a:t>
            </a:r>
            <a:r>
              <a:rPr lang="zh-CN" altLang="en-US" sz="1600" dirty="0"/>
              <a:t>对点云空间邻域特征提取有更强的表达能力，在点云分类和语义分割任务中能达到较高的精度。计算量大，训练以及处理的效率不高，采样不均衡性，随机选取中心点无法保证一定能将领域覆盖所有的点，由于点云的无序性和稀疏性，很大程度上会限制网络的效果。</a:t>
            </a:r>
          </a:p>
          <a:p>
            <a:endParaRPr lang="zh-CN" altLang="en-US" sz="1600" b="0" u="none" dirty="0"/>
          </a:p>
        </p:txBody>
      </p:sp>
      <p:pic>
        <p:nvPicPr>
          <p:cNvPr id="11" name="图片 10">
            <a:extLst>
              <a:ext uri="{FF2B5EF4-FFF2-40B4-BE49-F238E27FC236}">
                <a16:creationId xmlns:a16="http://schemas.microsoft.com/office/drawing/2014/main" id="{BB2214E6-6211-4811-8BE3-780135CB49AB}"/>
              </a:ext>
            </a:extLst>
          </p:cNvPr>
          <p:cNvPicPr>
            <a:picLocks noChangeAspect="1"/>
          </p:cNvPicPr>
          <p:nvPr/>
        </p:nvPicPr>
        <p:blipFill>
          <a:blip r:embed="rId6"/>
          <a:stretch>
            <a:fillRect/>
          </a:stretch>
        </p:blipFill>
        <p:spPr>
          <a:xfrm>
            <a:off x="2305251" y="2807534"/>
            <a:ext cx="4752528" cy="2932260"/>
          </a:xfrm>
          <a:prstGeom prst="rect">
            <a:avLst/>
          </a:prstGeom>
        </p:spPr>
      </p:pic>
      <p:sp>
        <p:nvSpPr>
          <p:cNvPr id="12" name="文本框 11">
            <a:extLst>
              <a:ext uri="{FF2B5EF4-FFF2-40B4-BE49-F238E27FC236}">
                <a16:creationId xmlns:a16="http://schemas.microsoft.com/office/drawing/2014/main" id="{B070113E-DA7D-450B-A5D2-80AE29EFB858}"/>
              </a:ext>
            </a:extLst>
          </p:cNvPr>
          <p:cNvSpPr txBox="1"/>
          <p:nvPr/>
        </p:nvSpPr>
        <p:spPr>
          <a:xfrm>
            <a:off x="7408123" y="4195169"/>
            <a:ext cx="3312368" cy="369332"/>
          </a:xfrm>
          <a:prstGeom prst="rect">
            <a:avLst/>
          </a:prstGeom>
          <a:noFill/>
        </p:spPr>
        <p:txBody>
          <a:bodyPr wrap="square" rtlCol="0">
            <a:spAutoFit/>
          </a:bodyPr>
          <a:lstStyle/>
          <a:p>
            <a:r>
              <a:rPr lang="en-US" altLang="zh-CN" dirty="0" err="1"/>
              <a:t>PointSIFT</a:t>
            </a:r>
            <a:r>
              <a:rPr lang="zh-CN" altLang="en-US" dirty="0"/>
              <a:t>框架</a:t>
            </a:r>
          </a:p>
        </p:txBody>
      </p:sp>
    </p:spTree>
    <p:extLst>
      <p:ext uri="{BB962C8B-B14F-4D97-AF65-F5344CB8AC3E}">
        <p14:creationId xmlns:p14="http://schemas.microsoft.com/office/powerpoint/2010/main" val="3097265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矩形 4">
            <a:extLst>
              <a:ext uri="{FF2B5EF4-FFF2-40B4-BE49-F238E27FC236}">
                <a16:creationId xmlns:a16="http://schemas.microsoft.com/office/drawing/2014/main" id="{D542F402-EEC4-49B7-B272-683A89480C64}"/>
              </a:ext>
            </a:extLst>
          </p:cNvPr>
          <p:cNvSpPr/>
          <p:nvPr/>
        </p:nvSpPr>
        <p:spPr>
          <a:xfrm>
            <a:off x="199503" y="606692"/>
            <a:ext cx="3790461" cy="646331"/>
          </a:xfrm>
          <a:prstGeom prst="rect">
            <a:avLst/>
          </a:prstGeom>
          <a:noFill/>
        </p:spPr>
        <p:txBody>
          <a:bodyPr wrap="none" lIns="91440" tIns="45720" rIns="91440" bIns="45720">
            <a:spAutoFit/>
          </a:bodyPr>
          <a:lstStyle/>
          <a:p>
            <a:r>
              <a:rPr lang="en-US" altLang="zh-CN" sz="3600" dirty="0" err="1">
                <a:solidFill>
                  <a:srgbClr val="FF0000"/>
                </a:solidFill>
              </a:rPr>
              <a:t>Superpoint</a:t>
            </a:r>
            <a:r>
              <a:rPr lang="en-US" altLang="zh-CN" sz="3600" dirty="0">
                <a:solidFill>
                  <a:srgbClr val="FF0000"/>
                </a:solidFill>
              </a:rPr>
              <a:t> Graphs </a:t>
            </a:r>
            <a:endParaRPr lang="zh-CN" altLang="en-US" sz="3600" dirty="0">
              <a:solidFill>
                <a:srgbClr val="FF0000"/>
              </a:solidFill>
            </a:endParaRPr>
          </a:p>
        </p:txBody>
      </p:sp>
      <p:pic>
        <p:nvPicPr>
          <p:cNvPr id="13" name="图片 12">
            <a:extLst>
              <a:ext uri="{FF2B5EF4-FFF2-40B4-BE49-F238E27FC236}">
                <a16:creationId xmlns:a16="http://schemas.microsoft.com/office/drawing/2014/main" id="{DACB761D-CA83-423B-8969-AC5B2C206405}"/>
              </a:ext>
            </a:extLst>
          </p:cNvPr>
          <p:cNvPicPr>
            <a:picLocks noChangeAspect="1"/>
          </p:cNvPicPr>
          <p:nvPr/>
        </p:nvPicPr>
        <p:blipFill>
          <a:blip r:embed="rId4"/>
          <a:stretch>
            <a:fillRect/>
          </a:stretch>
        </p:blipFill>
        <p:spPr>
          <a:xfrm>
            <a:off x="2261709" y="1158700"/>
            <a:ext cx="6556689" cy="2059661"/>
          </a:xfrm>
          <a:prstGeom prst="rect">
            <a:avLst/>
          </a:prstGeom>
        </p:spPr>
      </p:pic>
      <p:pic>
        <p:nvPicPr>
          <p:cNvPr id="14" name="图片 13">
            <a:extLst>
              <a:ext uri="{FF2B5EF4-FFF2-40B4-BE49-F238E27FC236}">
                <a16:creationId xmlns:a16="http://schemas.microsoft.com/office/drawing/2014/main" id="{4A8AE3C9-79B9-402A-BDFD-2D786ED0EAE8}"/>
              </a:ext>
            </a:extLst>
          </p:cNvPr>
          <p:cNvPicPr>
            <a:picLocks noChangeAspect="1"/>
          </p:cNvPicPr>
          <p:nvPr/>
        </p:nvPicPr>
        <p:blipFill>
          <a:blip r:embed="rId5"/>
          <a:stretch>
            <a:fillRect/>
          </a:stretch>
        </p:blipFill>
        <p:spPr>
          <a:xfrm>
            <a:off x="2252911" y="3220115"/>
            <a:ext cx="7192030" cy="1472722"/>
          </a:xfrm>
          <a:prstGeom prst="rect">
            <a:avLst/>
          </a:prstGeom>
        </p:spPr>
      </p:pic>
      <p:pic>
        <p:nvPicPr>
          <p:cNvPr id="6" name="图片 5">
            <a:extLst>
              <a:ext uri="{FF2B5EF4-FFF2-40B4-BE49-F238E27FC236}">
                <a16:creationId xmlns:a16="http://schemas.microsoft.com/office/drawing/2014/main" id="{27853AF1-26C2-4048-93FD-E99AED8582A8}"/>
              </a:ext>
            </a:extLst>
          </p:cNvPr>
          <p:cNvPicPr>
            <a:picLocks noChangeAspect="1"/>
          </p:cNvPicPr>
          <p:nvPr/>
        </p:nvPicPr>
        <p:blipFill>
          <a:blip r:embed="rId6"/>
          <a:stretch>
            <a:fillRect/>
          </a:stretch>
        </p:blipFill>
        <p:spPr>
          <a:xfrm>
            <a:off x="370495" y="4769250"/>
            <a:ext cx="4204558" cy="832405"/>
          </a:xfrm>
          <a:prstGeom prst="rect">
            <a:avLst/>
          </a:prstGeom>
        </p:spPr>
      </p:pic>
      <p:sp>
        <p:nvSpPr>
          <p:cNvPr id="15" name="矩形 14">
            <a:extLst>
              <a:ext uri="{FF2B5EF4-FFF2-40B4-BE49-F238E27FC236}">
                <a16:creationId xmlns:a16="http://schemas.microsoft.com/office/drawing/2014/main" id="{360066FC-D849-42E4-9315-C20154BD72BC}"/>
              </a:ext>
            </a:extLst>
          </p:cNvPr>
          <p:cNvSpPr/>
          <p:nvPr/>
        </p:nvSpPr>
        <p:spPr>
          <a:xfrm>
            <a:off x="288609" y="5354902"/>
            <a:ext cx="6429375" cy="646331"/>
          </a:xfrm>
          <a:prstGeom prst="rect">
            <a:avLst/>
          </a:prstGeom>
        </p:spPr>
        <p:txBody>
          <a:bodyPr>
            <a:spAutoFit/>
          </a:bodyPr>
          <a:lstStyle/>
          <a:p>
            <a:r>
              <a:rPr lang="en-US" altLang="zh-CN" b="1" dirty="0">
                <a:solidFill>
                  <a:srgbClr val="000000"/>
                </a:solidFill>
                <a:latin typeface="NimbusRomNo9L-Medi"/>
              </a:rPr>
              <a:t>Geometric Partition with a Global Energy</a:t>
            </a:r>
            <a:r>
              <a:rPr lang="en-US" altLang="zh-CN" dirty="0"/>
              <a:t> </a:t>
            </a:r>
            <a:br>
              <a:rPr lang="en-US" altLang="zh-CN" dirty="0"/>
            </a:br>
            <a:endParaRPr lang="zh-CN" altLang="en-US" dirty="0"/>
          </a:p>
        </p:txBody>
      </p:sp>
      <p:sp>
        <p:nvSpPr>
          <p:cNvPr id="16" name="文本框 15">
            <a:extLst>
              <a:ext uri="{FF2B5EF4-FFF2-40B4-BE49-F238E27FC236}">
                <a16:creationId xmlns:a16="http://schemas.microsoft.com/office/drawing/2014/main" id="{E9EB866A-FACA-49D8-9CEE-2927642C87F2}"/>
              </a:ext>
            </a:extLst>
          </p:cNvPr>
          <p:cNvSpPr txBox="1"/>
          <p:nvPr/>
        </p:nvSpPr>
        <p:spPr>
          <a:xfrm>
            <a:off x="370495" y="5792194"/>
            <a:ext cx="11626675" cy="1600438"/>
          </a:xfrm>
          <a:prstGeom prst="rect">
            <a:avLst/>
          </a:prstGeom>
          <a:noFill/>
        </p:spPr>
        <p:txBody>
          <a:bodyPr wrap="square" rtlCol="0">
            <a:spAutoFit/>
          </a:bodyPr>
          <a:lstStyle/>
          <a:p>
            <a:r>
              <a:rPr lang="zh-CN" altLang="en-US" sz="1600" dirty="0"/>
              <a:t>特点</a:t>
            </a:r>
            <a:r>
              <a:rPr lang="zh-CN" altLang="en-US" sz="1600" b="0" u="none" dirty="0"/>
              <a:t>：</a:t>
            </a:r>
            <a:r>
              <a:rPr lang="en-US" altLang="zh-CN" sz="1600" dirty="0" err="1"/>
              <a:t>Superpoint</a:t>
            </a:r>
            <a:r>
              <a:rPr lang="en-US" altLang="zh-CN" sz="1600" dirty="0"/>
              <a:t> Graphs</a:t>
            </a:r>
            <a:r>
              <a:rPr lang="zh-CN" altLang="en-US" sz="1600" dirty="0"/>
              <a:t>提出将大型</a:t>
            </a:r>
            <a:r>
              <a:rPr lang="en-US" altLang="zh-CN" sz="1600" dirty="0"/>
              <a:t>3D</a:t>
            </a:r>
            <a:r>
              <a:rPr lang="zh-CN" altLang="en-US" sz="1600" dirty="0"/>
              <a:t>点云表示为相互连接的简单形状创建超点的集合，类似于图像分割中的超像素方法，先把整个场景中的点云按照全局能量最小化分成几何形状的分区，然后构建</a:t>
            </a:r>
            <a:r>
              <a:rPr lang="en-US" altLang="zh-CN" sz="1600" dirty="0" err="1"/>
              <a:t>Superpoint</a:t>
            </a:r>
            <a:r>
              <a:rPr lang="en-US" altLang="zh-CN" sz="1600" dirty="0"/>
              <a:t> Graphs </a:t>
            </a:r>
            <a:r>
              <a:rPr lang="zh-CN" altLang="en-US" sz="1600" dirty="0"/>
              <a:t>，有</a:t>
            </a:r>
            <a:r>
              <a:rPr lang="en-US" altLang="zh-CN" sz="1600" dirty="0" err="1"/>
              <a:t>Superpoint</a:t>
            </a:r>
            <a:r>
              <a:rPr lang="zh-CN" altLang="en-US" sz="1400" dirty="0"/>
              <a:t> （</a:t>
            </a:r>
            <a:r>
              <a:rPr lang="en-US" altLang="zh-CN" sz="1600" dirty="0"/>
              <a:t>set of points</a:t>
            </a:r>
            <a:r>
              <a:rPr lang="en-US" altLang="zh-CN" sz="1400" dirty="0"/>
              <a:t> </a:t>
            </a:r>
            <a:r>
              <a:rPr lang="zh-CN" altLang="en-US" sz="1400" dirty="0"/>
              <a:t>），</a:t>
            </a:r>
            <a:r>
              <a:rPr lang="zh-CN" altLang="en-US" sz="1600" dirty="0"/>
              <a:t>以及连接</a:t>
            </a:r>
            <a:r>
              <a:rPr lang="en-US" altLang="zh-CN" dirty="0" err="1"/>
              <a:t>Superpoint</a:t>
            </a:r>
            <a:r>
              <a:rPr lang="zh-CN" altLang="en-US" sz="1600" dirty="0"/>
              <a:t>之间具有丰富属性的边（</a:t>
            </a:r>
            <a:r>
              <a:rPr lang="en-US" altLang="zh-CN" sz="1600" dirty="0" err="1"/>
              <a:t>superedge</a:t>
            </a:r>
            <a:r>
              <a:rPr lang="zh-CN" altLang="en-US" sz="1600" dirty="0"/>
              <a:t>），最后，将</a:t>
            </a:r>
            <a:r>
              <a:rPr lang="en-US" altLang="zh-CN" sz="1600" dirty="0" err="1"/>
              <a:t>Superpoint</a:t>
            </a:r>
            <a:r>
              <a:rPr lang="zh-CN" altLang="en-US" sz="1600" dirty="0"/>
              <a:t>转换为紧凑嵌入，使用</a:t>
            </a:r>
            <a:r>
              <a:rPr lang="en-US" altLang="zh-CN" sz="1600" dirty="0"/>
              <a:t>GCN(</a:t>
            </a:r>
            <a:r>
              <a:rPr lang="en-US" altLang="zh-CN" sz="1600" dirty="0" err="1"/>
              <a:t>Craph</a:t>
            </a:r>
            <a:r>
              <a:rPr lang="en-US" altLang="zh-CN" sz="1600" dirty="0"/>
              <a:t> </a:t>
            </a:r>
            <a:r>
              <a:rPr lang="en-US" altLang="zh-CN" dirty="0"/>
              <a:t>convolutions</a:t>
            </a:r>
            <a:r>
              <a:rPr lang="en-US" altLang="zh-CN" sz="1600" dirty="0"/>
              <a:t> </a:t>
            </a:r>
            <a:br>
              <a:rPr lang="en-US" altLang="zh-CN" sz="1600" dirty="0"/>
            </a:br>
            <a:r>
              <a:rPr lang="en-US" altLang="zh-CN" sz="1600" dirty="0"/>
              <a:t> Network)</a:t>
            </a:r>
            <a:r>
              <a:rPr lang="zh-CN" altLang="en-US" sz="1600" dirty="0"/>
              <a:t>处理以利用上下文信息，并将其分类为语义标签。</a:t>
            </a:r>
            <a:r>
              <a:rPr lang="en-US" altLang="zh-CN" sz="1600" dirty="0"/>
              <a:t> </a:t>
            </a:r>
            <a:r>
              <a:rPr lang="en-US" altLang="zh-CN" sz="1600" dirty="0" err="1"/>
              <a:t>Superpoint</a:t>
            </a:r>
            <a:r>
              <a:rPr lang="en-US" altLang="zh-CN" sz="1600" dirty="0"/>
              <a:t> Graphs</a:t>
            </a:r>
            <a:r>
              <a:rPr lang="zh-CN" altLang="en-US" sz="1600" dirty="0"/>
              <a:t>能够对大规模场景点云得到较高的语义分割精度处理的步骤较为复杂。</a:t>
            </a:r>
            <a:endParaRPr lang="en-US" altLang="zh-CN" sz="1600" dirty="0"/>
          </a:p>
          <a:p>
            <a:endParaRPr lang="zh-CN" altLang="en-US" sz="1600" b="0" u="none" dirty="0"/>
          </a:p>
        </p:txBody>
      </p:sp>
    </p:spTree>
    <p:extLst>
      <p:ext uri="{BB962C8B-B14F-4D97-AF65-F5344CB8AC3E}">
        <p14:creationId xmlns:p14="http://schemas.microsoft.com/office/powerpoint/2010/main" val="41256564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12EA473-7FF5-47EF-A690-5789A3D81CBA}"/>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50C50C7-A009-4D55-BAA0-426B1B74129E}"/>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E09A8E52-467A-41AD-9364-05D27C354B28}"/>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基于深度学习的三维场景理解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6" name="文本框 15">
            <a:extLst>
              <a:ext uri="{FF2B5EF4-FFF2-40B4-BE49-F238E27FC236}">
                <a16:creationId xmlns:a16="http://schemas.microsoft.com/office/drawing/2014/main" id="{E9EB866A-FACA-49D8-9CEE-2927642C87F2}"/>
              </a:ext>
            </a:extLst>
          </p:cNvPr>
          <p:cNvSpPr txBox="1"/>
          <p:nvPr/>
        </p:nvSpPr>
        <p:spPr>
          <a:xfrm>
            <a:off x="94810" y="667269"/>
            <a:ext cx="11626675" cy="369332"/>
          </a:xfrm>
          <a:prstGeom prst="rect">
            <a:avLst/>
          </a:prstGeom>
          <a:noFill/>
        </p:spPr>
        <p:txBody>
          <a:bodyPr wrap="square" rtlCol="0">
            <a:spAutoFit/>
          </a:bodyPr>
          <a:lstStyle/>
          <a:p>
            <a:r>
              <a:rPr lang="zh-CN" altLang="en-US" b="1" u="none" dirty="0"/>
              <a:t>深度学习三维场景理解基准数据集</a:t>
            </a:r>
          </a:p>
        </p:txBody>
      </p:sp>
      <p:sp>
        <p:nvSpPr>
          <p:cNvPr id="11" name="矩形 10">
            <a:extLst>
              <a:ext uri="{FF2B5EF4-FFF2-40B4-BE49-F238E27FC236}">
                <a16:creationId xmlns:a16="http://schemas.microsoft.com/office/drawing/2014/main" id="{09713710-ED96-47A7-BC47-A3C77A2FF2AC}"/>
              </a:ext>
            </a:extLst>
          </p:cNvPr>
          <p:cNvSpPr/>
          <p:nvPr/>
        </p:nvSpPr>
        <p:spPr>
          <a:xfrm>
            <a:off x="201822" y="1066638"/>
            <a:ext cx="957313" cy="461665"/>
          </a:xfrm>
          <a:prstGeom prst="rect">
            <a:avLst/>
          </a:prstGeom>
          <a:noFill/>
          <a:ln w="9525">
            <a:solidFill>
              <a:schemeClr val="tx1"/>
            </a:solidFill>
          </a:ln>
        </p:spPr>
        <p:txBody>
          <a:bodyPr wrap="none" lIns="91440" tIns="45720" rIns="91440" bIns="45720">
            <a:spAutoFit/>
          </a:bodyPr>
          <a:lstStyle/>
          <a:p>
            <a:pPr algn="ctr"/>
            <a:r>
              <a:rPr lang="en-US" altLang="zh-CN" sz="2400" dirty="0">
                <a:ln w="0"/>
                <a:solidFill>
                  <a:srgbClr val="FF0000"/>
                </a:solidFill>
                <a:effectLst>
                  <a:outerShdw blurRad="38100" dist="19050" dir="2700000" algn="tl" rotWithShape="0">
                    <a:schemeClr val="dk1">
                      <a:alpha val="40000"/>
                    </a:schemeClr>
                  </a:outerShdw>
                </a:effectLst>
              </a:rPr>
              <a:t>S3DIS </a:t>
            </a:r>
            <a:endParaRPr lang="zh-CN" altLang="en-US" sz="2400" dirty="0">
              <a:ln w="0"/>
              <a:solidFill>
                <a:srgbClr val="FF0000"/>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ECD39681-B218-4A9C-9647-1E4CD60FAC01}"/>
              </a:ext>
            </a:extLst>
          </p:cNvPr>
          <p:cNvSpPr/>
          <p:nvPr/>
        </p:nvSpPr>
        <p:spPr>
          <a:xfrm>
            <a:off x="1095000" y="1144004"/>
            <a:ext cx="5019323" cy="369332"/>
          </a:xfrm>
          <a:prstGeom prst="rect">
            <a:avLst/>
          </a:prstGeom>
        </p:spPr>
        <p:txBody>
          <a:bodyPr wrap="none">
            <a:spAutoFit/>
          </a:bodyPr>
          <a:lstStyle/>
          <a:p>
            <a:r>
              <a:rPr lang="en-US" altLang="zh-CN" dirty="0">
                <a:solidFill>
                  <a:srgbClr val="333333"/>
                </a:solidFill>
                <a:latin typeface="arial" panose="020B0604020202020204" pitchFamily="34" charset="0"/>
              </a:rPr>
              <a:t>Stanford large-scale 3D Indoor Spaces Dataset</a:t>
            </a:r>
            <a:endParaRPr lang="zh-CN" altLang="en-US" dirty="0"/>
          </a:p>
        </p:txBody>
      </p:sp>
      <p:sp>
        <p:nvSpPr>
          <p:cNvPr id="8" name="矩形 7">
            <a:extLst>
              <a:ext uri="{FF2B5EF4-FFF2-40B4-BE49-F238E27FC236}">
                <a16:creationId xmlns:a16="http://schemas.microsoft.com/office/drawing/2014/main" id="{64A61C11-D144-41BE-A87C-7D07D6FFF7D4}"/>
              </a:ext>
            </a:extLst>
          </p:cNvPr>
          <p:cNvSpPr/>
          <p:nvPr/>
        </p:nvSpPr>
        <p:spPr>
          <a:xfrm>
            <a:off x="164679" y="2035113"/>
            <a:ext cx="4791055" cy="369332"/>
          </a:xfrm>
          <a:prstGeom prst="rect">
            <a:avLst/>
          </a:prstGeom>
        </p:spPr>
        <p:txBody>
          <a:bodyPr wrap="none">
            <a:spAutoFit/>
          </a:bodyPr>
          <a:lstStyle/>
          <a:p>
            <a:r>
              <a:rPr lang="zh-CN" altLang="en-US" b="1" dirty="0">
                <a:latin typeface="Lato"/>
              </a:rPr>
              <a:t>数据源：</a:t>
            </a:r>
            <a:r>
              <a:rPr lang="en-US" altLang="zh-CN" b="1" dirty="0">
                <a:latin typeface="Lato"/>
              </a:rPr>
              <a:t>Matterport3D</a:t>
            </a:r>
            <a:r>
              <a:rPr lang="zh-CN" altLang="en-US" b="1" dirty="0">
                <a:latin typeface="Lato"/>
              </a:rPr>
              <a:t>相机进行</a:t>
            </a:r>
            <a:r>
              <a:rPr lang="en-US" altLang="zh-CN" b="1" dirty="0">
                <a:latin typeface="Lato"/>
              </a:rPr>
              <a:t>3D</a:t>
            </a:r>
            <a:r>
              <a:rPr lang="zh-CN" altLang="en-US" b="1" dirty="0">
                <a:latin typeface="Lato"/>
              </a:rPr>
              <a:t>室内重建</a:t>
            </a:r>
            <a:endParaRPr lang="en-US" altLang="zh-CN" b="1" i="0" dirty="0">
              <a:effectLst/>
              <a:latin typeface="Lato"/>
            </a:endParaRPr>
          </a:p>
        </p:txBody>
      </p:sp>
      <p:pic>
        <p:nvPicPr>
          <p:cNvPr id="10" name="图片 9">
            <a:extLst>
              <a:ext uri="{FF2B5EF4-FFF2-40B4-BE49-F238E27FC236}">
                <a16:creationId xmlns:a16="http://schemas.microsoft.com/office/drawing/2014/main" id="{99B2D9E0-32AF-43C2-9397-0439A4EED2C6}"/>
              </a:ext>
            </a:extLst>
          </p:cNvPr>
          <p:cNvPicPr>
            <a:picLocks noChangeAspect="1"/>
          </p:cNvPicPr>
          <p:nvPr/>
        </p:nvPicPr>
        <p:blipFill>
          <a:blip r:embed="rId4"/>
          <a:stretch>
            <a:fillRect/>
          </a:stretch>
        </p:blipFill>
        <p:spPr>
          <a:xfrm>
            <a:off x="374920" y="2377774"/>
            <a:ext cx="1440160" cy="1645897"/>
          </a:xfrm>
          <a:prstGeom prst="rect">
            <a:avLst/>
          </a:prstGeom>
        </p:spPr>
      </p:pic>
      <p:sp>
        <p:nvSpPr>
          <p:cNvPr id="12" name="矩形 11">
            <a:extLst>
              <a:ext uri="{FF2B5EF4-FFF2-40B4-BE49-F238E27FC236}">
                <a16:creationId xmlns:a16="http://schemas.microsoft.com/office/drawing/2014/main" id="{5FD12B09-07C6-4EE4-8CA3-F23AF9409B52}"/>
              </a:ext>
            </a:extLst>
          </p:cNvPr>
          <p:cNvSpPr/>
          <p:nvPr/>
        </p:nvSpPr>
        <p:spPr>
          <a:xfrm>
            <a:off x="164679" y="1487835"/>
            <a:ext cx="6429375" cy="646331"/>
          </a:xfrm>
          <a:prstGeom prst="rect">
            <a:avLst/>
          </a:prstGeom>
        </p:spPr>
        <p:txBody>
          <a:bodyPr>
            <a:spAutoFit/>
          </a:bodyPr>
          <a:lstStyle/>
          <a:p>
            <a:r>
              <a:rPr lang="zh-CN" altLang="en-US" dirty="0">
                <a:solidFill>
                  <a:srgbClr val="333333"/>
                </a:solidFill>
                <a:latin typeface="-apple-system-font"/>
              </a:rPr>
              <a:t>该数据集覆盖面积超过</a:t>
            </a:r>
            <a:r>
              <a:rPr lang="en-US" altLang="zh-CN" dirty="0">
                <a:solidFill>
                  <a:srgbClr val="333333"/>
                </a:solidFill>
                <a:latin typeface="-apple-system-font"/>
              </a:rPr>
              <a:t>6,000</a:t>
            </a:r>
            <a:r>
              <a:rPr lang="zh-CN" altLang="en-US" dirty="0">
                <a:solidFill>
                  <a:srgbClr val="333333"/>
                </a:solidFill>
                <a:latin typeface="-apple-system-font"/>
              </a:rPr>
              <a:t>平方米的建筑，并且涵盖了超过</a:t>
            </a:r>
            <a:r>
              <a:rPr lang="en-US" altLang="zh-CN" dirty="0">
                <a:solidFill>
                  <a:srgbClr val="333333"/>
                </a:solidFill>
                <a:latin typeface="-apple-system-font"/>
              </a:rPr>
              <a:t>2.15</a:t>
            </a:r>
            <a:r>
              <a:rPr lang="zh-CN" altLang="en-US" dirty="0">
                <a:solidFill>
                  <a:srgbClr val="333333"/>
                </a:solidFill>
                <a:latin typeface="-apple-system-font"/>
              </a:rPr>
              <a:t>亿个点。主要包括室内</a:t>
            </a:r>
            <a:r>
              <a:rPr lang="en-US" altLang="zh-CN" dirty="0">
                <a:solidFill>
                  <a:srgbClr val="333333"/>
                </a:solidFill>
                <a:latin typeface="-apple-system-font"/>
              </a:rPr>
              <a:t>3D</a:t>
            </a:r>
            <a:r>
              <a:rPr lang="zh-CN" altLang="en-US" dirty="0">
                <a:solidFill>
                  <a:srgbClr val="333333"/>
                </a:solidFill>
                <a:latin typeface="-apple-system-font"/>
              </a:rPr>
              <a:t>场景的点云和</a:t>
            </a:r>
            <a:r>
              <a:rPr lang="en-US" altLang="zh-CN" dirty="0">
                <a:solidFill>
                  <a:srgbClr val="333333"/>
                </a:solidFill>
                <a:latin typeface="-apple-system-font"/>
              </a:rPr>
              <a:t>13</a:t>
            </a:r>
            <a:r>
              <a:rPr lang="zh-CN" altLang="en-US" dirty="0">
                <a:solidFill>
                  <a:srgbClr val="333333"/>
                </a:solidFill>
                <a:latin typeface="-apple-system-font"/>
              </a:rPr>
              <a:t>类语义标记</a:t>
            </a:r>
            <a:endParaRPr lang="zh-CN" altLang="en-US" dirty="0"/>
          </a:p>
        </p:txBody>
      </p:sp>
      <p:pic>
        <p:nvPicPr>
          <p:cNvPr id="17" name="图片 16">
            <a:extLst>
              <a:ext uri="{FF2B5EF4-FFF2-40B4-BE49-F238E27FC236}">
                <a16:creationId xmlns:a16="http://schemas.microsoft.com/office/drawing/2014/main" id="{83F3E8BD-EFD4-4DE7-86BC-E0352ECA0E0F}"/>
              </a:ext>
            </a:extLst>
          </p:cNvPr>
          <p:cNvPicPr>
            <a:picLocks noChangeAspect="1"/>
          </p:cNvPicPr>
          <p:nvPr/>
        </p:nvPicPr>
        <p:blipFill>
          <a:blip r:embed="rId5"/>
          <a:stretch>
            <a:fillRect/>
          </a:stretch>
        </p:blipFill>
        <p:spPr>
          <a:xfrm>
            <a:off x="6344834" y="1100456"/>
            <a:ext cx="6338664" cy="2186579"/>
          </a:xfrm>
          <a:prstGeom prst="rect">
            <a:avLst/>
          </a:prstGeom>
        </p:spPr>
      </p:pic>
      <p:sp>
        <p:nvSpPr>
          <p:cNvPr id="18" name="矩形 17">
            <a:extLst>
              <a:ext uri="{FF2B5EF4-FFF2-40B4-BE49-F238E27FC236}">
                <a16:creationId xmlns:a16="http://schemas.microsoft.com/office/drawing/2014/main" id="{974A5874-A8EB-4218-A564-E8A84A2CCA6F}"/>
              </a:ext>
            </a:extLst>
          </p:cNvPr>
          <p:cNvSpPr/>
          <p:nvPr/>
        </p:nvSpPr>
        <p:spPr>
          <a:xfrm>
            <a:off x="94810" y="4267279"/>
            <a:ext cx="1678986" cy="461665"/>
          </a:xfrm>
          <a:prstGeom prst="rect">
            <a:avLst/>
          </a:prstGeom>
          <a:noFill/>
          <a:ln w="9525">
            <a:solidFill>
              <a:schemeClr val="tx1"/>
            </a:solidFill>
          </a:ln>
        </p:spPr>
        <p:txBody>
          <a:bodyPr wrap="none" lIns="91440" tIns="45720" rIns="91440" bIns="45720">
            <a:spAutoFit/>
          </a:bodyPr>
          <a:lstStyle/>
          <a:p>
            <a:pPr algn="ctr"/>
            <a:r>
              <a:rPr lang="en-US" altLang="zh-CN" sz="2400" dirty="0">
                <a:ln w="0"/>
                <a:solidFill>
                  <a:srgbClr val="FF0000"/>
                </a:solidFill>
                <a:effectLst>
                  <a:outerShdw blurRad="38100" dist="19050" dir="2700000" algn="tl" rotWithShape="0">
                    <a:schemeClr val="dk1">
                      <a:alpha val="40000"/>
                    </a:schemeClr>
                  </a:outerShdw>
                </a:effectLst>
              </a:rPr>
              <a:t>Semantic3D</a:t>
            </a:r>
            <a:endParaRPr lang="zh-CN" altLang="en-US" sz="2400" dirty="0">
              <a:ln w="0"/>
              <a:solidFill>
                <a:srgbClr val="FF0000"/>
              </a:solidFill>
              <a:effectLst>
                <a:outerShdw blurRad="38100" dist="19050" dir="2700000" algn="tl" rotWithShape="0">
                  <a:schemeClr val="dk1">
                    <a:alpha val="40000"/>
                  </a:schemeClr>
                </a:outerShdw>
              </a:effectLst>
            </a:endParaRPr>
          </a:p>
        </p:txBody>
      </p:sp>
      <p:sp>
        <p:nvSpPr>
          <p:cNvPr id="19" name="矩形 18">
            <a:extLst>
              <a:ext uri="{FF2B5EF4-FFF2-40B4-BE49-F238E27FC236}">
                <a16:creationId xmlns:a16="http://schemas.microsoft.com/office/drawing/2014/main" id="{776A9636-AB28-4AE7-B502-7DC6EE423514}"/>
              </a:ext>
            </a:extLst>
          </p:cNvPr>
          <p:cNvSpPr/>
          <p:nvPr/>
        </p:nvSpPr>
        <p:spPr>
          <a:xfrm>
            <a:off x="1798827" y="4228041"/>
            <a:ext cx="9167052" cy="830997"/>
          </a:xfrm>
          <a:prstGeom prst="rect">
            <a:avLst/>
          </a:prstGeom>
        </p:spPr>
        <p:txBody>
          <a:bodyPr wrap="square">
            <a:spAutoFit/>
          </a:bodyPr>
          <a:lstStyle/>
          <a:p>
            <a:r>
              <a:rPr lang="en-US" altLang="zh-CN" sz="1600" b="1" dirty="0">
                <a:solidFill>
                  <a:srgbClr val="000000"/>
                </a:solidFill>
                <a:latin typeface="Arial" panose="020B0604020202020204" pitchFamily="34" charset="0"/>
                <a:cs typeface="Arial" panose="020B0604020202020204" pitchFamily="34" charset="0"/>
              </a:rPr>
              <a:t>SEMANTIC3D.NET: A NEW LARGE-SCALE POINT CLOUD CLASSIFICATION</a:t>
            </a:r>
            <a:br>
              <a:rPr lang="en-US" altLang="zh-CN" sz="1600" b="1" dirty="0">
                <a:solidFill>
                  <a:srgbClr val="000000"/>
                </a:solidFill>
                <a:latin typeface="Arial" panose="020B0604020202020204" pitchFamily="34" charset="0"/>
                <a:cs typeface="Arial" panose="020B0604020202020204" pitchFamily="34" charset="0"/>
              </a:rPr>
            </a:br>
            <a:r>
              <a:rPr lang="en-US" altLang="zh-CN" sz="1600" b="1" dirty="0">
                <a:solidFill>
                  <a:srgbClr val="000000"/>
                </a:solidFill>
                <a:latin typeface="Arial" panose="020B0604020202020204" pitchFamily="34" charset="0"/>
                <a:cs typeface="Arial" panose="020B0604020202020204" pitchFamily="34" charset="0"/>
              </a:rPr>
              <a:t>BENCHMARK</a:t>
            </a:r>
            <a:r>
              <a:rPr lang="en-US" altLang="zh-CN" sz="1600" dirty="0">
                <a:latin typeface="Arial" panose="020B0604020202020204" pitchFamily="34" charset="0"/>
                <a:cs typeface="Arial" panose="020B0604020202020204" pitchFamily="34" charset="0"/>
              </a:rPr>
              <a:t> </a:t>
            </a:r>
            <a:br>
              <a:rPr lang="en-US" altLang="zh-CN" sz="1600" dirty="0">
                <a:latin typeface="Arial" panose="020B0604020202020204" pitchFamily="34" charset="0"/>
                <a:cs typeface="Arial" panose="020B0604020202020204" pitchFamily="34" charset="0"/>
              </a:rPr>
            </a:br>
            <a:endParaRPr lang="zh-CN" altLang="en-US" sz="1600" dirty="0">
              <a:latin typeface="Arial" panose="020B0604020202020204" pitchFamily="34" charset="0"/>
              <a:cs typeface="Arial" panose="020B0604020202020204" pitchFamily="34" charset="0"/>
            </a:endParaRPr>
          </a:p>
        </p:txBody>
      </p:sp>
      <p:sp>
        <p:nvSpPr>
          <p:cNvPr id="20" name="矩形 19">
            <a:extLst>
              <a:ext uri="{FF2B5EF4-FFF2-40B4-BE49-F238E27FC236}">
                <a16:creationId xmlns:a16="http://schemas.microsoft.com/office/drawing/2014/main" id="{76BD6508-910A-4CFA-837A-B42005493DAA}"/>
              </a:ext>
            </a:extLst>
          </p:cNvPr>
          <p:cNvSpPr/>
          <p:nvPr/>
        </p:nvSpPr>
        <p:spPr>
          <a:xfrm>
            <a:off x="100758" y="4847909"/>
            <a:ext cx="7192713" cy="830997"/>
          </a:xfrm>
          <a:prstGeom prst="rect">
            <a:avLst/>
          </a:prstGeom>
        </p:spPr>
        <p:txBody>
          <a:bodyPr wrap="square">
            <a:spAutoFit/>
          </a:bodyPr>
          <a:lstStyle/>
          <a:p>
            <a:r>
              <a:rPr lang="zh-CN" altLang="en-US" sz="1600" dirty="0">
                <a:solidFill>
                  <a:srgbClr val="333333"/>
                </a:solidFill>
                <a:latin typeface="-apple-system-font"/>
              </a:rPr>
              <a:t>该数据集为户外场景三维点云数据集，包含</a:t>
            </a:r>
            <a:r>
              <a:rPr lang="en-US" altLang="zh-CN" sz="1600" dirty="0">
                <a:solidFill>
                  <a:srgbClr val="333333"/>
                </a:solidFill>
                <a:latin typeface="-apple-system-font"/>
              </a:rPr>
              <a:t>8</a:t>
            </a:r>
            <a:r>
              <a:rPr lang="zh-CN" altLang="en-US" sz="1600" dirty="0">
                <a:solidFill>
                  <a:srgbClr val="333333"/>
                </a:solidFill>
                <a:latin typeface="-apple-system-font"/>
              </a:rPr>
              <a:t>类地物（</a:t>
            </a:r>
            <a:r>
              <a:rPr lang="en-US" altLang="zh-CN" sz="1600" dirty="0">
                <a:solidFill>
                  <a:srgbClr val="333333"/>
                </a:solidFill>
                <a:latin typeface="-apple-system-font"/>
              </a:rPr>
              <a:t>1: man-made terrain, 2: natural terrain, 3: high vegetation, 4: low vegetation, 5: buildings, 6: hard scape, 7: scanning artefacts, 8: cars</a:t>
            </a:r>
            <a:r>
              <a:rPr lang="zh-CN" altLang="en-US" sz="1600" dirty="0">
                <a:solidFill>
                  <a:srgbClr val="333333"/>
                </a:solidFill>
                <a:latin typeface="-apple-system-font"/>
              </a:rPr>
              <a:t>），训练集和测试集各</a:t>
            </a:r>
            <a:r>
              <a:rPr lang="en-US" altLang="zh-CN" sz="1600" dirty="0">
                <a:solidFill>
                  <a:srgbClr val="333333"/>
                </a:solidFill>
                <a:latin typeface="-apple-system-font"/>
              </a:rPr>
              <a:t>15</a:t>
            </a:r>
            <a:r>
              <a:rPr lang="zh-CN" altLang="en-US" sz="1600" dirty="0">
                <a:solidFill>
                  <a:srgbClr val="333333"/>
                </a:solidFill>
                <a:latin typeface="-apple-system-font"/>
              </a:rPr>
              <a:t>个</a:t>
            </a:r>
          </a:p>
        </p:txBody>
      </p:sp>
      <p:pic>
        <p:nvPicPr>
          <p:cNvPr id="21" name="图片 20">
            <a:extLst>
              <a:ext uri="{FF2B5EF4-FFF2-40B4-BE49-F238E27FC236}">
                <a16:creationId xmlns:a16="http://schemas.microsoft.com/office/drawing/2014/main" id="{B2DFF025-2BAC-4930-8E0A-614CDAE61F19}"/>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3591" y="4728944"/>
            <a:ext cx="3456384" cy="2324669"/>
          </a:xfrm>
          <a:prstGeom prst="rect">
            <a:avLst/>
          </a:prstGeom>
          <a:noFill/>
          <a:ln>
            <a:noFill/>
          </a:ln>
        </p:spPr>
      </p:pic>
      <p:sp>
        <p:nvSpPr>
          <p:cNvPr id="22" name="矩形 21">
            <a:extLst>
              <a:ext uri="{FF2B5EF4-FFF2-40B4-BE49-F238E27FC236}">
                <a16:creationId xmlns:a16="http://schemas.microsoft.com/office/drawing/2014/main" id="{961BA361-CBA0-4A80-84BD-6C4766914932}"/>
              </a:ext>
            </a:extLst>
          </p:cNvPr>
          <p:cNvSpPr/>
          <p:nvPr/>
        </p:nvSpPr>
        <p:spPr>
          <a:xfrm>
            <a:off x="164679" y="5732068"/>
            <a:ext cx="3206327" cy="369332"/>
          </a:xfrm>
          <a:prstGeom prst="rect">
            <a:avLst/>
          </a:prstGeom>
        </p:spPr>
        <p:txBody>
          <a:bodyPr wrap="none">
            <a:spAutoFit/>
          </a:bodyPr>
          <a:lstStyle/>
          <a:p>
            <a:r>
              <a:rPr lang="zh-CN" altLang="en-US" b="1" dirty="0">
                <a:latin typeface="Lato"/>
              </a:rPr>
              <a:t>数据源：地面三维激光扫描仪</a:t>
            </a:r>
            <a:endParaRPr lang="en-US" altLang="zh-CN" b="1" i="0" dirty="0">
              <a:effectLst/>
              <a:latin typeface="Lato"/>
            </a:endParaRPr>
          </a:p>
        </p:txBody>
      </p:sp>
      <p:pic>
        <p:nvPicPr>
          <p:cNvPr id="23" name="图片 22">
            <a:extLst>
              <a:ext uri="{FF2B5EF4-FFF2-40B4-BE49-F238E27FC236}">
                <a16:creationId xmlns:a16="http://schemas.microsoft.com/office/drawing/2014/main" id="{BC826384-6E26-4EAC-AC70-474B23102DF3}"/>
              </a:ext>
            </a:extLst>
          </p:cNvPr>
          <p:cNvPicPr>
            <a:picLocks noChangeAspect="1"/>
          </p:cNvPicPr>
          <p:nvPr/>
        </p:nvPicPr>
        <p:blipFill>
          <a:blip r:embed="rId7"/>
          <a:stretch>
            <a:fillRect/>
          </a:stretch>
        </p:blipFill>
        <p:spPr>
          <a:xfrm>
            <a:off x="3379366" y="5609634"/>
            <a:ext cx="1589906" cy="1624772"/>
          </a:xfrm>
          <a:prstGeom prst="rect">
            <a:avLst/>
          </a:prstGeom>
        </p:spPr>
      </p:pic>
    </p:spTree>
    <p:extLst>
      <p:ext uri="{BB962C8B-B14F-4D97-AF65-F5344CB8AC3E}">
        <p14:creationId xmlns:p14="http://schemas.microsoft.com/office/powerpoint/2010/main" val="2620253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1" grpId="0" animBg="1"/>
      <p:bldP spid="7" grpId="0"/>
      <p:bldP spid="8" grpId="0"/>
      <p:bldP spid="12" grpId="0"/>
      <p:bldP spid="18" grpId="0" animBg="1"/>
      <p:bldP spid="19" grpId="0"/>
      <p:bldP spid="20"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6789415" y="1815618"/>
            <a:ext cx="3198312"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三维视觉的发展</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19"/>
          <p:cNvSpPr/>
          <p:nvPr/>
        </p:nvSpPr>
        <p:spPr>
          <a:xfrm>
            <a:off x="6789415" y="18421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矩形 20"/>
          <p:cNvSpPr/>
          <p:nvPr/>
        </p:nvSpPr>
        <p:spPr>
          <a:xfrm>
            <a:off x="6709488" y="2768137"/>
            <a:ext cx="5711820"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02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深度学习在三维场景理解的应用</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矩形 32"/>
          <p:cNvSpPr/>
          <p:nvPr/>
        </p:nvSpPr>
        <p:spPr>
          <a:xfrm>
            <a:off x="6789415" y="27946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矩形 33"/>
          <p:cNvSpPr/>
          <p:nvPr/>
        </p:nvSpPr>
        <p:spPr>
          <a:xfrm>
            <a:off x="6733926" y="3739488"/>
            <a:ext cx="4993675" cy="564898"/>
          </a:xfrm>
          <a:prstGeom prst="rect">
            <a:avLst/>
          </a:prstGeom>
          <a:effectLst/>
        </p:spPr>
        <p:txBody>
          <a:bodyPr wrap="none">
            <a:spAutoFit/>
          </a:bodyPr>
          <a:lstStyle/>
          <a:p>
            <a:pPr algn="r">
              <a:lnSpc>
                <a:spcPct val="120000"/>
              </a:lnSpc>
            </a:pPr>
            <a:r>
              <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03 </a:t>
            </a:r>
            <a:r>
              <a:rPr lang="zh-CN" altLang="en-US" sz="28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US" altLang="zh-CN" sz="28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矩形 34"/>
          <p:cNvSpPr/>
          <p:nvPr/>
        </p:nvSpPr>
        <p:spPr>
          <a:xfrm>
            <a:off x="6789415" y="3747147"/>
            <a:ext cx="555041" cy="52863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Box 148"/>
          <p:cNvSpPr txBox="1"/>
          <p:nvPr/>
        </p:nvSpPr>
        <p:spPr>
          <a:xfrm>
            <a:off x="2324919" y="1867451"/>
            <a:ext cx="2476020" cy="1206099"/>
          </a:xfrm>
          <a:prstGeom prst="rect">
            <a:avLst/>
          </a:prstGeom>
          <a:noFill/>
        </p:spPr>
        <p:txBody>
          <a:bodyPr vert="horz" wrap="square" rtlCol="0">
            <a:spAutoFit/>
          </a:bodyPr>
          <a:lstStyle/>
          <a:p>
            <a:pPr>
              <a:lnSpc>
                <a:spcPct val="120000"/>
              </a:lnSpc>
            </a:pPr>
            <a:r>
              <a:rPr lang="zh-CN" altLang="en-US" sz="6600" b="1" cap="all"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6600" b="1" cap="all" spc="3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148"/>
          <p:cNvSpPr txBox="1"/>
          <p:nvPr/>
        </p:nvSpPr>
        <p:spPr>
          <a:xfrm>
            <a:off x="2324919" y="2935612"/>
            <a:ext cx="3346876" cy="830164"/>
          </a:xfrm>
          <a:prstGeom prst="rect">
            <a:avLst/>
          </a:prstGeom>
          <a:noFill/>
        </p:spPr>
        <p:txBody>
          <a:bodyPr vert="horz" wrap="square" rtlCol="0">
            <a:spAutoFit/>
          </a:bodyPr>
          <a:lstStyle/>
          <a:p>
            <a:pPr>
              <a:lnSpc>
                <a:spcPct val="120000"/>
              </a:lnSpc>
            </a:pPr>
            <a:r>
              <a:rPr lang="en-US" altLang="zh-CN" sz="4400" b="1"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CONTENTS</a:t>
            </a:r>
          </a:p>
        </p:txBody>
      </p:sp>
      <p:sp>
        <p:nvSpPr>
          <p:cNvPr id="1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18" name="Freeform 7"/>
          <p:cNvSpPr>
            <a:spLocks/>
          </p:cNvSpPr>
          <p:nvPr/>
        </p:nvSpPr>
        <p:spPr bwMode="auto">
          <a:xfrm>
            <a:off x="706" y="513458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17902874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p:tgtEl>
                                          <p:spTgt spid="38"/>
                                        </p:tgtEl>
                                        <p:attrNameLst>
                                          <p:attrName>ppt_y</p:attrName>
                                        </p:attrNameLst>
                                      </p:cBhvr>
                                      <p:tavLst>
                                        <p:tav tm="0">
                                          <p:val>
                                            <p:strVal val="#ppt_y+#ppt_h*1.125000"/>
                                          </p:val>
                                        </p:tav>
                                        <p:tav tm="100000">
                                          <p:val>
                                            <p:strVal val="#ppt_y"/>
                                          </p:val>
                                        </p:tav>
                                      </p:tavLst>
                                    </p:anim>
                                    <p:animEffect transition="in" filter="wipe(up)">
                                      <p:cBhvr>
                                        <p:cTn id="8" dur="500"/>
                                        <p:tgtEl>
                                          <p:spTgt spid="38"/>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par>
                          <p:cTn id="17" fill="hold">
                            <p:stCondLst>
                              <p:cond delay="1500"/>
                            </p:stCondLst>
                            <p:childTnLst>
                              <p:par>
                                <p:cTn id="18" presetID="16" presetClass="entr" presetSubtype="21"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Effect transition="in" filter="barn(inVertical)">
                                      <p:cBhvr>
                                        <p:cTn id="20" dur="500"/>
                                        <p:tgtEl>
                                          <p:spTgt spid="33"/>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left)">
                                      <p:cBhvr>
                                        <p:cTn id="24" dur="500"/>
                                        <p:tgtEl>
                                          <p:spTgt spid="21"/>
                                        </p:tgtEl>
                                      </p:cBhvr>
                                    </p:animEffect>
                                  </p:childTnLst>
                                </p:cTn>
                              </p:par>
                            </p:childTnLst>
                          </p:cTn>
                        </p:par>
                        <p:par>
                          <p:cTn id="25" fill="hold">
                            <p:stCondLst>
                              <p:cond delay="2500"/>
                            </p:stCondLst>
                            <p:childTnLst>
                              <p:par>
                                <p:cTn id="26" presetID="16" presetClass="entr" presetSubtype="21"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barn(inVertical)">
                                      <p:cBhvr>
                                        <p:cTn id="28" dur="500"/>
                                        <p:tgtEl>
                                          <p:spTgt spid="35"/>
                                        </p:tgtEl>
                                      </p:cBhvr>
                                    </p:animEffect>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p:tgtEl>
                                          <p:spTgt spid="15"/>
                                        </p:tgtEl>
                                        <p:attrNameLst>
                                          <p:attrName>ppt_y</p:attrName>
                                        </p:attrNameLst>
                                      </p:cBhvr>
                                      <p:tavLst>
                                        <p:tav tm="0">
                                          <p:val>
                                            <p:strVal val="#ppt_y+#ppt_h*1.125000"/>
                                          </p:val>
                                        </p:tav>
                                        <p:tav tm="100000">
                                          <p:val>
                                            <p:strVal val="#ppt_y"/>
                                          </p:val>
                                        </p:tav>
                                      </p:tavLst>
                                    </p:anim>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6" presetClass="entr" presetSubtype="37"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barn(outVertical)">
                                      <p:cBhvr>
                                        <p:cTn id="41" dur="500"/>
                                        <p:tgtEl>
                                          <p:spTgt spid="18"/>
                                        </p:tgtEl>
                                      </p:cBhvr>
                                    </p:animEffect>
                                  </p:childTnLst>
                                </p:cTn>
                              </p:par>
                              <p:par>
                                <p:cTn id="42" presetID="16" presetClass="entr" presetSubtype="37"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arn(outVertical)">
                                      <p:cBhvr>
                                        <p:cTn id="4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33" grpId="0" animBg="1"/>
      <p:bldP spid="34" grpId="0"/>
      <p:bldP spid="35" grpId="0" animBg="1"/>
      <p:bldP spid="38" grpId="0"/>
      <p:bldP spid="15" grpId="0"/>
      <p:bldP spid="16" grpId="0" animBg="1"/>
      <p:bldP spid="1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442150" y="2824237"/>
            <a:ext cx="6838421" cy="677108"/>
          </a:xfrm>
          <a:prstGeom prst="rect">
            <a:avLst/>
          </a:prstGeom>
          <a:noFill/>
        </p:spPr>
        <p:txBody>
          <a:bodyPr wrap="square" lIns="0" tIns="0" rIns="0" bIns="0" rtlCol="0">
            <a:spAutoFit/>
          </a:bodyPr>
          <a:lstStyle/>
          <a:p>
            <a:r>
              <a:rPr lang="zh-CN" altLang="en-US" sz="4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03</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9320825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01783DFD-457B-4A3E-B366-1565F92637C7}"/>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59635EF7-33CA-4923-B741-2A2D72C1FEF7}"/>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Content Placeholder 2">
            <a:extLst>
              <a:ext uri="{FF2B5EF4-FFF2-40B4-BE49-F238E27FC236}">
                <a16:creationId xmlns:a16="http://schemas.microsoft.com/office/drawing/2014/main" id="{41F87253-0EFA-44F9-91D5-AD8089EE91D6}"/>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6" name="文本框 5">
            <a:extLst>
              <a:ext uri="{FF2B5EF4-FFF2-40B4-BE49-F238E27FC236}">
                <a16:creationId xmlns:a16="http://schemas.microsoft.com/office/drawing/2014/main" id="{8A0B42A0-BEDC-4235-8204-30DE48D78B22}"/>
              </a:ext>
            </a:extLst>
          </p:cNvPr>
          <p:cNvSpPr txBox="1"/>
          <p:nvPr/>
        </p:nvSpPr>
        <p:spPr>
          <a:xfrm>
            <a:off x="309476" y="880021"/>
            <a:ext cx="4680520" cy="369332"/>
          </a:xfrm>
          <a:prstGeom prst="rect">
            <a:avLst/>
          </a:prstGeom>
          <a:noFill/>
        </p:spPr>
        <p:txBody>
          <a:bodyPr wrap="square" rtlCol="0">
            <a:spAutoFit/>
          </a:bodyPr>
          <a:lstStyle/>
          <a:p>
            <a:r>
              <a:rPr lang="en-US" altLang="zh-CN" dirty="0"/>
              <a:t>1.</a:t>
            </a:r>
            <a:r>
              <a:rPr lang="zh-CN" altLang="en-US" dirty="0"/>
              <a:t>深度学习框架和依赖库版本 </a:t>
            </a:r>
          </a:p>
        </p:txBody>
      </p:sp>
      <p:sp>
        <p:nvSpPr>
          <p:cNvPr id="7" name="文本框 6">
            <a:extLst>
              <a:ext uri="{FF2B5EF4-FFF2-40B4-BE49-F238E27FC236}">
                <a16:creationId xmlns:a16="http://schemas.microsoft.com/office/drawing/2014/main" id="{722B38C2-8A65-4AC1-86E0-F41F371BF783}"/>
              </a:ext>
            </a:extLst>
          </p:cNvPr>
          <p:cNvSpPr txBox="1"/>
          <p:nvPr/>
        </p:nvSpPr>
        <p:spPr>
          <a:xfrm>
            <a:off x="309476" y="1249353"/>
            <a:ext cx="8928992" cy="923330"/>
          </a:xfrm>
          <a:prstGeom prst="rect">
            <a:avLst/>
          </a:prstGeom>
          <a:noFill/>
        </p:spPr>
        <p:txBody>
          <a:bodyPr wrap="square" rtlCol="0">
            <a:spAutoFit/>
          </a:bodyPr>
          <a:lstStyle/>
          <a:p>
            <a:r>
              <a:rPr lang="en-US" altLang="zh-CN" dirty="0" err="1"/>
              <a:t>pointnet</a:t>
            </a:r>
            <a:r>
              <a:rPr lang="zh-CN" altLang="en-US" dirty="0"/>
              <a:t>、</a:t>
            </a:r>
            <a:r>
              <a:rPr lang="en-US" altLang="zh-CN" dirty="0" err="1"/>
              <a:t>pointnet</a:t>
            </a:r>
            <a:r>
              <a:rPr lang="en-US" altLang="zh-CN" dirty="0"/>
              <a:t>++</a:t>
            </a:r>
            <a:r>
              <a:rPr lang="zh-CN" altLang="en-US" dirty="0"/>
              <a:t>等方法因为发布的时间有先后，因此采用的</a:t>
            </a:r>
            <a:r>
              <a:rPr lang="en-US" altLang="zh-CN" dirty="0"/>
              <a:t>TensorFlow</a:t>
            </a:r>
            <a:r>
              <a:rPr lang="zh-CN" altLang="en-US" dirty="0"/>
              <a:t>版本不同（近半年</a:t>
            </a:r>
            <a:r>
              <a:rPr lang="en-US" altLang="zh-CN" dirty="0"/>
              <a:t>TensorFlow</a:t>
            </a:r>
            <a:r>
              <a:rPr lang="zh-CN" altLang="en-US" dirty="0"/>
              <a:t>的版本更新迭代快），在一定的情况下有可能造成版本不兼容运行出错的问题</a:t>
            </a:r>
          </a:p>
        </p:txBody>
      </p:sp>
      <p:pic>
        <p:nvPicPr>
          <p:cNvPr id="8" name="图片 7">
            <a:extLst>
              <a:ext uri="{FF2B5EF4-FFF2-40B4-BE49-F238E27FC236}">
                <a16:creationId xmlns:a16="http://schemas.microsoft.com/office/drawing/2014/main" id="{AE89CC9E-438A-4E73-819F-B2A3A0A48AD7}"/>
              </a:ext>
            </a:extLst>
          </p:cNvPr>
          <p:cNvPicPr>
            <a:picLocks noChangeAspect="1"/>
          </p:cNvPicPr>
          <p:nvPr/>
        </p:nvPicPr>
        <p:blipFill>
          <a:blip r:embed="rId4"/>
          <a:stretch>
            <a:fillRect/>
          </a:stretch>
        </p:blipFill>
        <p:spPr>
          <a:xfrm>
            <a:off x="3549055" y="2285338"/>
            <a:ext cx="9098036" cy="513354"/>
          </a:xfrm>
          <a:prstGeom prst="rect">
            <a:avLst/>
          </a:prstGeom>
        </p:spPr>
      </p:pic>
      <p:sp>
        <p:nvSpPr>
          <p:cNvPr id="9" name="文本框 8">
            <a:extLst>
              <a:ext uri="{FF2B5EF4-FFF2-40B4-BE49-F238E27FC236}">
                <a16:creationId xmlns:a16="http://schemas.microsoft.com/office/drawing/2014/main" id="{3D11784A-B9AF-4E07-BBDE-DBFD8BCF6542}"/>
              </a:ext>
            </a:extLst>
          </p:cNvPr>
          <p:cNvSpPr txBox="1"/>
          <p:nvPr/>
        </p:nvSpPr>
        <p:spPr>
          <a:xfrm>
            <a:off x="329734" y="2144187"/>
            <a:ext cx="8928992" cy="1754326"/>
          </a:xfrm>
          <a:prstGeom prst="rect">
            <a:avLst/>
          </a:prstGeom>
          <a:noFill/>
        </p:spPr>
        <p:txBody>
          <a:bodyPr wrap="square" rtlCol="0">
            <a:spAutoFit/>
          </a:bodyPr>
          <a:lstStyle/>
          <a:p>
            <a:r>
              <a:rPr lang="zh-CN" altLang="en-US" dirty="0"/>
              <a:t>例如：</a:t>
            </a:r>
            <a:endParaRPr lang="en-US" altLang="zh-CN" dirty="0"/>
          </a:p>
          <a:p>
            <a:r>
              <a:rPr lang="en-US" altLang="zh-CN" dirty="0" err="1"/>
              <a:t>Pointnet</a:t>
            </a:r>
            <a:r>
              <a:rPr lang="zh-CN" altLang="en-US" dirty="0"/>
              <a:t>的安装环境（</a:t>
            </a:r>
            <a:r>
              <a:rPr lang="en-US" altLang="zh-CN" dirty="0"/>
              <a:t>GitHub</a:t>
            </a:r>
            <a:r>
              <a:rPr lang="zh-CN" altLang="en-US" dirty="0"/>
              <a:t>）：</a:t>
            </a:r>
            <a:endParaRPr lang="en-US" altLang="zh-CN" dirty="0"/>
          </a:p>
          <a:p>
            <a:endParaRPr lang="en-US" altLang="zh-CN" dirty="0"/>
          </a:p>
          <a:p>
            <a:r>
              <a:rPr lang="en-US" altLang="zh-CN" dirty="0" err="1"/>
              <a:t>PointCNN</a:t>
            </a:r>
            <a:r>
              <a:rPr lang="zh-CN" altLang="en-US" dirty="0"/>
              <a:t>的安装环境：</a:t>
            </a:r>
            <a:endParaRPr lang="en-US" altLang="zh-CN" dirty="0"/>
          </a:p>
          <a:p>
            <a:endParaRPr lang="en-US" altLang="zh-CN" dirty="0"/>
          </a:p>
          <a:p>
            <a:endParaRPr lang="zh-CN" altLang="en-US" dirty="0"/>
          </a:p>
        </p:txBody>
      </p:sp>
      <p:pic>
        <p:nvPicPr>
          <p:cNvPr id="10" name="图片 9">
            <a:extLst>
              <a:ext uri="{FF2B5EF4-FFF2-40B4-BE49-F238E27FC236}">
                <a16:creationId xmlns:a16="http://schemas.microsoft.com/office/drawing/2014/main" id="{E7C069F0-6730-411F-A18E-2C73BBCC0AF5}"/>
              </a:ext>
            </a:extLst>
          </p:cNvPr>
          <p:cNvPicPr>
            <a:picLocks noChangeAspect="1"/>
          </p:cNvPicPr>
          <p:nvPr/>
        </p:nvPicPr>
        <p:blipFill>
          <a:blip r:embed="rId5"/>
          <a:stretch>
            <a:fillRect/>
          </a:stretch>
        </p:blipFill>
        <p:spPr>
          <a:xfrm>
            <a:off x="2684959" y="2849129"/>
            <a:ext cx="7872224" cy="1136788"/>
          </a:xfrm>
          <a:prstGeom prst="rect">
            <a:avLst/>
          </a:prstGeom>
        </p:spPr>
      </p:pic>
      <p:sp>
        <p:nvSpPr>
          <p:cNvPr id="11" name="文本框 10">
            <a:extLst>
              <a:ext uri="{FF2B5EF4-FFF2-40B4-BE49-F238E27FC236}">
                <a16:creationId xmlns:a16="http://schemas.microsoft.com/office/drawing/2014/main" id="{D3B5195D-F9A6-4124-AC2B-8B172B15C727}"/>
              </a:ext>
            </a:extLst>
          </p:cNvPr>
          <p:cNvSpPr txBox="1"/>
          <p:nvPr/>
        </p:nvSpPr>
        <p:spPr>
          <a:xfrm>
            <a:off x="236687" y="4053329"/>
            <a:ext cx="4680520" cy="369332"/>
          </a:xfrm>
          <a:prstGeom prst="rect">
            <a:avLst/>
          </a:prstGeom>
          <a:noFill/>
        </p:spPr>
        <p:txBody>
          <a:bodyPr wrap="square" rtlCol="0">
            <a:spAutoFit/>
          </a:bodyPr>
          <a:lstStyle/>
          <a:p>
            <a:r>
              <a:rPr lang="zh-CN" altLang="en-US" dirty="0"/>
              <a:t>与</a:t>
            </a:r>
            <a:r>
              <a:rPr lang="en-US" altLang="zh-CN" dirty="0"/>
              <a:t>GPU</a:t>
            </a:r>
            <a:r>
              <a:rPr lang="zh-CN" altLang="en-US" dirty="0"/>
              <a:t>加速计算的</a:t>
            </a:r>
            <a:r>
              <a:rPr lang="en-US" altLang="zh-CN" dirty="0"/>
              <a:t>CUDA</a:t>
            </a:r>
            <a:r>
              <a:rPr lang="zh-CN" altLang="en-US" dirty="0"/>
              <a:t>库版本问题</a:t>
            </a:r>
          </a:p>
        </p:txBody>
      </p:sp>
      <p:sp>
        <p:nvSpPr>
          <p:cNvPr id="12" name="文本框 11">
            <a:extLst>
              <a:ext uri="{FF2B5EF4-FFF2-40B4-BE49-F238E27FC236}">
                <a16:creationId xmlns:a16="http://schemas.microsoft.com/office/drawing/2014/main" id="{B9DC9B8A-56EE-4DED-A79C-BA5ACCA24B11}"/>
              </a:ext>
            </a:extLst>
          </p:cNvPr>
          <p:cNvSpPr txBox="1"/>
          <p:nvPr/>
        </p:nvSpPr>
        <p:spPr>
          <a:xfrm>
            <a:off x="164679" y="4420501"/>
            <a:ext cx="11953328" cy="923330"/>
          </a:xfrm>
          <a:prstGeom prst="rect">
            <a:avLst/>
          </a:prstGeom>
          <a:noFill/>
        </p:spPr>
        <p:txBody>
          <a:bodyPr wrap="square" rtlCol="0">
            <a:spAutoFit/>
          </a:bodyPr>
          <a:lstStyle/>
          <a:p>
            <a:r>
              <a:rPr lang="zh-CN" altLang="en-US" dirty="0"/>
              <a:t>例如：</a:t>
            </a:r>
            <a:endParaRPr lang="en-US" altLang="zh-CN" dirty="0"/>
          </a:p>
          <a:p>
            <a:r>
              <a:rPr lang="en-US" altLang="zh-CN" dirty="0" err="1"/>
              <a:t>pointnet</a:t>
            </a:r>
            <a:r>
              <a:rPr lang="en-US" altLang="zh-CN" dirty="0"/>
              <a:t>++</a:t>
            </a:r>
            <a:r>
              <a:rPr lang="zh-CN" altLang="en-US" dirty="0"/>
              <a:t>有一个预编译</a:t>
            </a:r>
            <a:r>
              <a:rPr lang="en-US" altLang="zh-CN" dirty="0"/>
              <a:t>sampling</a:t>
            </a:r>
            <a:r>
              <a:rPr lang="zh-CN" altLang="en-US" dirty="0"/>
              <a:t>、</a:t>
            </a:r>
            <a:r>
              <a:rPr lang="en-US" altLang="zh-CN" dirty="0"/>
              <a:t>interpolation</a:t>
            </a:r>
            <a:r>
              <a:rPr lang="zh-CN" altLang="en-US" dirty="0"/>
              <a:t>、</a:t>
            </a:r>
            <a:r>
              <a:rPr lang="en-US" altLang="zh-CN" dirty="0"/>
              <a:t>grouping</a:t>
            </a:r>
            <a:r>
              <a:rPr lang="zh-CN" altLang="en-US" dirty="0"/>
              <a:t>的步骤，在执行脚本</a:t>
            </a:r>
            <a:r>
              <a:rPr lang="en-US" altLang="zh-CN" dirty="0"/>
              <a:t>tf_sampling_compile.sh</a:t>
            </a:r>
            <a:r>
              <a:rPr lang="zh-CN" altLang="en-US" dirty="0"/>
              <a:t>时：</a:t>
            </a:r>
            <a:endParaRPr lang="en-US" altLang="zh-CN" dirty="0"/>
          </a:p>
          <a:p>
            <a:endParaRPr lang="zh-CN" altLang="en-US" dirty="0"/>
          </a:p>
        </p:txBody>
      </p:sp>
      <p:pic>
        <p:nvPicPr>
          <p:cNvPr id="13" name="图片 12">
            <a:extLst>
              <a:ext uri="{FF2B5EF4-FFF2-40B4-BE49-F238E27FC236}">
                <a16:creationId xmlns:a16="http://schemas.microsoft.com/office/drawing/2014/main" id="{AE60EFA9-7432-4719-BFE6-D88F1ABD3A05}"/>
              </a:ext>
            </a:extLst>
          </p:cNvPr>
          <p:cNvPicPr>
            <a:picLocks noChangeAspect="1"/>
          </p:cNvPicPr>
          <p:nvPr/>
        </p:nvPicPr>
        <p:blipFill>
          <a:blip r:embed="rId6"/>
          <a:stretch>
            <a:fillRect/>
          </a:stretch>
        </p:blipFill>
        <p:spPr>
          <a:xfrm>
            <a:off x="325042" y="5073880"/>
            <a:ext cx="8928993" cy="1277066"/>
          </a:xfrm>
          <a:prstGeom prst="rect">
            <a:avLst/>
          </a:prstGeom>
        </p:spPr>
      </p:pic>
      <p:cxnSp>
        <p:nvCxnSpPr>
          <p:cNvPr id="15" name="直接连接符 14">
            <a:extLst>
              <a:ext uri="{FF2B5EF4-FFF2-40B4-BE49-F238E27FC236}">
                <a16:creationId xmlns:a16="http://schemas.microsoft.com/office/drawing/2014/main" id="{76752F0E-297C-45DF-B064-88887661CD1F}"/>
              </a:ext>
            </a:extLst>
          </p:cNvPr>
          <p:cNvCxnSpPr>
            <a:cxnSpLocks/>
          </p:cNvCxnSpPr>
          <p:nvPr/>
        </p:nvCxnSpPr>
        <p:spPr>
          <a:xfrm>
            <a:off x="733423" y="5560541"/>
            <a:ext cx="2311576"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6C36C3A5-A141-49BC-94AC-4D2CFA6AD0EF}"/>
              </a:ext>
            </a:extLst>
          </p:cNvPr>
          <p:cNvCxnSpPr>
            <a:cxnSpLocks/>
          </p:cNvCxnSpPr>
          <p:nvPr/>
        </p:nvCxnSpPr>
        <p:spPr>
          <a:xfrm>
            <a:off x="5133231" y="6280621"/>
            <a:ext cx="345638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C9A350C8-3D8C-435A-A83D-231D3FBC2513}"/>
              </a:ext>
            </a:extLst>
          </p:cNvPr>
          <p:cNvCxnSpPr/>
          <p:nvPr/>
        </p:nvCxnSpPr>
        <p:spPr>
          <a:xfrm flipH="1">
            <a:off x="236687" y="5560541"/>
            <a:ext cx="496736" cy="115212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5D86336B-89DF-4711-9539-FE4CB6643213}"/>
              </a:ext>
            </a:extLst>
          </p:cNvPr>
          <p:cNvSpPr txBox="1"/>
          <p:nvPr/>
        </p:nvSpPr>
        <p:spPr>
          <a:xfrm>
            <a:off x="109018" y="6678607"/>
            <a:ext cx="4680520" cy="369332"/>
          </a:xfrm>
          <a:prstGeom prst="rect">
            <a:avLst/>
          </a:prstGeom>
          <a:noFill/>
        </p:spPr>
        <p:txBody>
          <a:bodyPr wrap="square" rtlCol="0">
            <a:spAutoFit/>
          </a:bodyPr>
          <a:lstStyle/>
          <a:p>
            <a:r>
              <a:rPr lang="zh-CN" altLang="en-US" dirty="0"/>
              <a:t>要与自己本机实际安装的</a:t>
            </a:r>
            <a:r>
              <a:rPr lang="en-US" altLang="zh-CN" dirty="0"/>
              <a:t>CUDA</a:t>
            </a:r>
            <a:r>
              <a:rPr lang="zh-CN" altLang="en-US" dirty="0"/>
              <a:t>版本对应</a:t>
            </a:r>
          </a:p>
        </p:txBody>
      </p:sp>
      <p:cxnSp>
        <p:nvCxnSpPr>
          <p:cNvPr id="23" name="直接箭头连接符 22">
            <a:extLst>
              <a:ext uri="{FF2B5EF4-FFF2-40B4-BE49-F238E27FC236}">
                <a16:creationId xmlns:a16="http://schemas.microsoft.com/office/drawing/2014/main" id="{D954B7F1-B89B-49FB-AF89-E0FC06F62507}"/>
              </a:ext>
            </a:extLst>
          </p:cNvPr>
          <p:cNvCxnSpPr>
            <a:cxnSpLocks/>
          </p:cNvCxnSpPr>
          <p:nvPr/>
        </p:nvCxnSpPr>
        <p:spPr>
          <a:xfrm>
            <a:off x="8572349" y="6280621"/>
            <a:ext cx="371874" cy="4818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7F4857C4-B7D5-45F8-91FC-A26B37DBC727}"/>
              </a:ext>
            </a:extLst>
          </p:cNvPr>
          <p:cNvSpPr txBox="1"/>
          <p:nvPr/>
        </p:nvSpPr>
        <p:spPr>
          <a:xfrm>
            <a:off x="7437487" y="6726323"/>
            <a:ext cx="4680520" cy="369332"/>
          </a:xfrm>
          <a:prstGeom prst="rect">
            <a:avLst/>
          </a:prstGeom>
          <a:noFill/>
        </p:spPr>
        <p:txBody>
          <a:bodyPr wrap="square" rtlCol="0">
            <a:spAutoFit/>
          </a:bodyPr>
          <a:lstStyle/>
          <a:p>
            <a:r>
              <a:rPr lang="zh-CN" altLang="en-US" dirty="0"/>
              <a:t>要改成自己实际的路径</a:t>
            </a:r>
          </a:p>
        </p:txBody>
      </p:sp>
      <p:sp>
        <p:nvSpPr>
          <p:cNvPr id="27" name="文本框 26">
            <a:extLst>
              <a:ext uri="{FF2B5EF4-FFF2-40B4-BE49-F238E27FC236}">
                <a16:creationId xmlns:a16="http://schemas.microsoft.com/office/drawing/2014/main" id="{3301AD78-B163-40F9-AFC9-C9BA68BCF395}"/>
              </a:ext>
            </a:extLst>
          </p:cNvPr>
          <p:cNvSpPr txBox="1"/>
          <p:nvPr/>
        </p:nvSpPr>
        <p:spPr>
          <a:xfrm>
            <a:off x="10079085" y="5892303"/>
            <a:ext cx="2829058" cy="646331"/>
          </a:xfrm>
          <a:prstGeom prst="rect">
            <a:avLst/>
          </a:prstGeom>
          <a:noFill/>
        </p:spPr>
        <p:txBody>
          <a:bodyPr wrap="square" rtlCol="0">
            <a:spAutoFit/>
          </a:bodyPr>
          <a:lstStyle/>
          <a:p>
            <a:r>
              <a:rPr lang="zh-CN" altLang="en-US" dirty="0"/>
              <a:t>此类问题几乎在每一个程序中都会出现！！</a:t>
            </a:r>
          </a:p>
        </p:txBody>
      </p:sp>
    </p:spTree>
    <p:extLst>
      <p:ext uri="{BB962C8B-B14F-4D97-AF65-F5344CB8AC3E}">
        <p14:creationId xmlns:p14="http://schemas.microsoft.com/office/powerpoint/2010/main" val="188026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1" grpId="0"/>
      <p:bldP spid="12" grpId="0"/>
      <p:bldP spid="22" grpId="0"/>
      <p:bldP spid="26" grpId="0"/>
      <p:bldP spid="2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5" name="文本框 4">
            <a:extLst>
              <a:ext uri="{FF2B5EF4-FFF2-40B4-BE49-F238E27FC236}">
                <a16:creationId xmlns:a16="http://schemas.microsoft.com/office/drawing/2014/main" id="{FFDFD8FD-418E-4B2F-B758-E9D8C5B86399}"/>
              </a:ext>
            </a:extLst>
          </p:cNvPr>
          <p:cNvSpPr txBox="1"/>
          <p:nvPr/>
        </p:nvSpPr>
        <p:spPr>
          <a:xfrm>
            <a:off x="164679" y="777154"/>
            <a:ext cx="4680520" cy="369332"/>
          </a:xfrm>
          <a:prstGeom prst="rect">
            <a:avLst/>
          </a:prstGeom>
          <a:noFill/>
        </p:spPr>
        <p:txBody>
          <a:bodyPr wrap="square" rtlCol="0">
            <a:spAutoFit/>
          </a:bodyPr>
          <a:lstStyle/>
          <a:p>
            <a:r>
              <a:rPr lang="en-US" altLang="zh-CN" dirty="0"/>
              <a:t>2.</a:t>
            </a:r>
            <a:r>
              <a:rPr lang="zh-CN" altLang="en-US" dirty="0"/>
              <a:t>运行程序的时间太慢 </a:t>
            </a:r>
          </a:p>
        </p:txBody>
      </p:sp>
      <p:sp>
        <p:nvSpPr>
          <p:cNvPr id="6" name="文本框 5">
            <a:extLst>
              <a:ext uri="{FF2B5EF4-FFF2-40B4-BE49-F238E27FC236}">
                <a16:creationId xmlns:a16="http://schemas.microsoft.com/office/drawing/2014/main" id="{812892C2-6F40-4B8A-BFA2-9E08F526DE16}"/>
              </a:ext>
            </a:extLst>
          </p:cNvPr>
          <p:cNvSpPr txBox="1"/>
          <p:nvPr/>
        </p:nvSpPr>
        <p:spPr>
          <a:xfrm>
            <a:off x="309476" y="1249353"/>
            <a:ext cx="9432267" cy="646331"/>
          </a:xfrm>
          <a:prstGeom prst="rect">
            <a:avLst/>
          </a:prstGeom>
          <a:noFill/>
        </p:spPr>
        <p:txBody>
          <a:bodyPr wrap="square" rtlCol="0">
            <a:spAutoFit/>
          </a:bodyPr>
          <a:lstStyle/>
          <a:p>
            <a:r>
              <a:rPr lang="zh-CN" altLang="en-US" dirty="0"/>
              <a:t>原因分析：三维点云数据本身维度高（</a:t>
            </a:r>
            <a:r>
              <a:rPr lang="en-US" altLang="zh-CN" dirty="0" err="1"/>
              <a:t>xyz</a:t>
            </a:r>
            <a:r>
              <a:rPr lang="zh-CN" altLang="en-US" dirty="0"/>
              <a:t>或</a:t>
            </a:r>
            <a:r>
              <a:rPr lang="en-US" altLang="zh-CN" dirty="0" err="1"/>
              <a:t>xyzrgb</a:t>
            </a:r>
            <a:r>
              <a:rPr lang="zh-CN" altLang="en-US" dirty="0"/>
              <a:t>），数据量巨大，难以如二维图像那样直接进行卷积操作，因此点云数据的预处理需要消耗大量的计算资源</a:t>
            </a:r>
          </a:p>
        </p:txBody>
      </p:sp>
      <p:sp>
        <p:nvSpPr>
          <p:cNvPr id="7" name="文本框 6">
            <a:extLst>
              <a:ext uri="{FF2B5EF4-FFF2-40B4-BE49-F238E27FC236}">
                <a16:creationId xmlns:a16="http://schemas.microsoft.com/office/drawing/2014/main" id="{5E60B3EB-89E7-4258-A838-BF3BB8DFA980}"/>
              </a:ext>
            </a:extLst>
          </p:cNvPr>
          <p:cNvSpPr txBox="1"/>
          <p:nvPr/>
        </p:nvSpPr>
        <p:spPr>
          <a:xfrm>
            <a:off x="339674" y="2032149"/>
            <a:ext cx="7200019" cy="369332"/>
          </a:xfrm>
          <a:prstGeom prst="rect">
            <a:avLst/>
          </a:prstGeom>
          <a:noFill/>
        </p:spPr>
        <p:txBody>
          <a:bodyPr wrap="square" rtlCol="0">
            <a:spAutoFit/>
          </a:bodyPr>
          <a:lstStyle/>
          <a:p>
            <a:r>
              <a:rPr lang="en-US" altLang="zh-CN" dirty="0" err="1"/>
              <a:t>Pointnet</a:t>
            </a:r>
            <a:r>
              <a:rPr lang="zh-CN" altLang="en-US" dirty="0"/>
              <a:t>中有这样的点云数据预处理过程：</a:t>
            </a:r>
          </a:p>
        </p:txBody>
      </p:sp>
      <p:sp>
        <p:nvSpPr>
          <p:cNvPr id="9" name="矩形: 圆角 8">
            <a:extLst>
              <a:ext uri="{FF2B5EF4-FFF2-40B4-BE49-F238E27FC236}">
                <a16:creationId xmlns:a16="http://schemas.microsoft.com/office/drawing/2014/main" id="{E1B21784-2216-4D19-9F2E-958D2E4C590B}"/>
              </a:ext>
            </a:extLst>
          </p:cNvPr>
          <p:cNvSpPr/>
          <p:nvPr/>
        </p:nvSpPr>
        <p:spPr>
          <a:xfrm>
            <a:off x="4554264" y="1995274"/>
            <a:ext cx="1800200" cy="505797"/>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TXT</a:t>
            </a:r>
            <a:r>
              <a:rPr lang="zh-CN" altLang="en-US" sz="1400" dirty="0">
                <a:solidFill>
                  <a:schemeClr val="tx1"/>
                </a:solidFill>
              </a:rPr>
              <a:t>格式点云数据</a:t>
            </a:r>
            <a:endParaRPr lang="en-US" altLang="zh-CN" sz="1400" dirty="0">
              <a:solidFill>
                <a:schemeClr val="tx1"/>
              </a:solidFill>
            </a:endParaRPr>
          </a:p>
          <a:p>
            <a:pPr algn="ctr"/>
            <a:r>
              <a:rPr lang="en-US" altLang="zh-CN" sz="1400" dirty="0" err="1">
                <a:solidFill>
                  <a:schemeClr val="tx1"/>
                </a:solidFill>
              </a:rPr>
              <a:t>xyzrgb</a:t>
            </a:r>
            <a:endParaRPr lang="zh-CN" altLang="en-US" sz="1400" dirty="0">
              <a:solidFill>
                <a:schemeClr val="tx1"/>
              </a:solidFill>
            </a:endParaRPr>
          </a:p>
        </p:txBody>
      </p:sp>
      <p:cxnSp>
        <p:nvCxnSpPr>
          <p:cNvPr id="11" name="直接箭头连接符 10">
            <a:extLst>
              <a:ext uri="{FF2B5EF4-FFF2-40B4-BE49-F238E27FC236}">
                <a16:creationId xmlns:a16="http://schemas.microsoft.com/office/drawing/2014/main" id="{7D0F5013-977E-439B-9EA1-143608841701}"/>
              </a:ext>
            </a:extLst>
          </p:cNvPr>
          <p:cNvCxnSpPr>
            <a:cxnSpLocks/>
            <a:endCxn id="12" idx="1"/>
          </p:cNvCxnSpPr>
          <p:nvPr/>
        </p:nvCxnSpPr>
        <p:spPr>
          <a:xfrm>
            <a:off x="6357367" y="2248173"/>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矩形: 圆角 11">
            <a:extLst>
              <a:ext uri="{FF2B5EF4-FFF2-40B4-BE49-F238E27FC236}">
                <a16:creationId xmlns:a16="http://schemas.microsoft.com/office/drawing/2014/main" id="{8782C42D-C458-4B51-83C6-0EA9FA2E1E44}"/>
              </a:ext>
            </a:extLst>
          </p:cNvPr>
          <p:cNvSpPr/>
          <p:nvPr/>
        </p:nvSpPr>
        <p:spPr>
          <a:xfrm>
            <a:off x="6645399" y="2063507"/>
            <a:ext cx="1800200" cy="369332"/>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NPY</a:t>
            </a:r>
            <a:r>
              <a:rPr lang="zh-CN" altLang="en-US" sz="1400" dirty="0">
                <a:solidFill>
                  <a:schemeClr val="tx1"/>
                </a:solidFill>
              </a:rPr>
              <a:t>二进制数据</a:t>
            </a:r>
          </a:p>
        </p:txBody>
      </p:sp>
      <p:sp>
        <p:nvSpPr>
          <p:cNvPr id="14" name="矩形: 圆角 13">
            <a:extLst>
              <a:ext uri="{FF2B5EF4-FFF2-40B4-BE49-F238E27FC236}">
                <a16:creationId xmlns:a16="http://schemas.microsoft.com/office/drawing/2014/main" id="{BEB6F077-FB3F-4F9B-8FA9-9B776F9648AE}"/>
              </a:ext>
            </a:extLst>
          </p:cNvPr>
          <p:cNvSpPr/>
          <p:nvPr/>
        </p:nvSpPr>
        <p:spPr>
          <a:xfrm>
            <a:off x="8739437" y="2063507"/>
            <a:ext cx="1800200" cy="369332"/>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HDFS</a:t>
            </a:r>
            <a:r>
              <a:rPr lang="zh-CN" altLang="en-US" sz="1400" dirty="0">
                <a:solidFill>
                  <a:schemeClr val="tx1"/>
                </a:solidFill>
              </a:rPr>
              <a:t>分布式数据</a:t>
            </a:r>
          </a:p>
        </p:txBody>
      </p:sp>
      <p:cxnSp>
        <p:nvCxnSpPr>
          <p:cNvPr id="15" name="直接箭头连接符 14">
            <a:extLst>
              <a:ext uri="{FF2B5EF4-FFF2-40B4-BE49-F238E27FC236}">
                <a16:creationId xmlns:a16="http://schemas.microsoft.com/office/drawing/2014/main" id="{AEBB0799-094D-4346-B6C9-C75C7149818F}"/>
              </a:ext>
            </a:extLst>
          </p:cNvPr>
          <p:cNvCxnSpPr>
            <a:cxnSpLocks/>
          </p:cNvCxnSpPr>
          <p:nvPr/>
        </p:nvCxnSpPr>
        <p:spPr>
          <a:xfrm>
            <a:off x="8445599" y="2219421"/>
            <a:ext cx="2880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A3C3CEE5-108A-492F-9A9B-5634EC386EC5}"/>
              </a:ext>
            </a:extLst>
          </p:cNvPr>
          <p:cNvSpPr txBox="1"/>
          <p:nvPr/>
        </p:nvSpPr>
        <p:spPr>
          <a:xfrm>
            <a:off x="287542" y="2678753"/>
            <a:ext cx="9432267" cy="369332"/>
          </a:xfrm>
          <a:prstGeom prst="rect">
            <a:avLst/>
          </a:prstGeom>
          <a:noFill/>
        </p:spPr>
        <p:txBody>
          <a:bodyPr wrap="square" rtlCol="0">
            <a:spAutoFit/>
          </a:bodyPr>
          <a:lstStyle/>
          <a:p>
            <a:r>
              <a:rPr lang="zh-CN" altLang="en-US" dirty="0"/>
              <a:t>原因分析：点云处理过程计算量大</a:t>
            </a:r>
          </a:p>
        </p:txBody>
      </p:sp>
      <p:sp>
        <p:nvSpPr>
          <p:cNvPr id="17" name="文本框 16">
            <a:extLst>
              <a:ext uri="{FF2B5EF4-FFF2-40B4-BE49-F238E27FC236}">
                <a16:creationId xmlns:a16="http://schemas.microsoft.com/office/drawing/2014/main" id="{EFE7D188-4103-4753-A6D0-1798A11A2D49}"/>
              </a:ext>
            </a:extLst>
          </p:cNvPr>
          <p:cNvSpPr txBox="1"/>
          <p:nvPr/>
        </p:nvSpPr>
        <p:spPr>
          <a:xfrm>
            <a:off x="272734" y="3048085"/>
            <a:ext cx="9432267" cy="923330"/>
          </a:xfrm>
          <a:prstGeom prst="rect">
            <a:avLst/>
          </a:prstGeom>
          <a:noFill/>
        </p:spPr>
        <p:txBody>
          <a:bodyPr wrap="square" rtlCol="0">
            <a:spAutoFit/>
          </a:bodyPr>
          <a:lstStyle/>
          <a:p>
            <a:r>
              <a:rPr lang="zh-CN" altLang="en-US" dirty="0"/>
              <a:t>举例：</a:t>
            </a:r>
            <a:r>
              <a:rPr lang="en-US" altLang="zh-CN" dirty="0" err="1"/>
              <a:t>pointnet</a:t>
            </a:r>
            <a:r>
              <a:rPr lang="en-US" altLang="zh-CN" dirty="0"/>
              <a:t>++</a:t>
            </a:r>
            <a:r>
              <a:rPr lang="zh-CN" altLang="en-US" dirty="0"/>
              <a:t>寻找点云邻域的方法是</a:t>
            </a:r>
            <a:r>
              <a:rPr lang="en-US" altLang="zh-CN" dirty="0"/>
              <a:t>ball query </a:t>
            </a:r>
            <a:r>
              <a:rPr lang="zh-CN" altLang="en-US" dirty="0"/>
              <a:t>，是在一个</a:t>
            </a:r>
            <a:r>
              <a:rPr lang="en-US" altLang="zh-CN" dirty="0"/>
              <a:t>radius </a:t>
            </a:r>
            <a:r>
              <a:rPr lang="zh-CN" altLang="en-US" dirty="0"/>
              <a:t>范围内查找的，设置不同大小的</a:t>
            </a:r>
            <a:r>
              <a:rPr lang="en-US" altLang="zh-CN" dirty="0"/>
              <a:t>radius</a:t>
            </a:r>
            <a:r>
              <a:rPr lang="zh-CN" altLang="en-US" dirty="0"/>
              <a:t>可能得到不同的结果，这个处理的过程比较耗时，如果场景规模特别大的时候</a:t>
            </a:r>
            <a:r>
              <a:rPr lang="en-US" altLang="zh-CN" dirty="0"/>
              <a:t> </a:t>
            </a:r>
            <a:endParaRPr lang="zh-CN" altLang="en-US" dirty="0"/>
          </a:p>
        </p:txBody>
      </p:sp>
      <p:sp>
        <p:nvSpPr>
          <p:cNvPr id="18" name="文本框 17">
            <a:extLst>
              <a:ext uri="{FF2B5EF4-FFF2-40B4-BE49-F238E27FC236}">
                <a16:creationId xmlns:a16="http://schemas.microsoft.com/office/drawing/2014/main" id="{2567AECB-48CF-4F4C-8AFB-8D0B7AEE1CB0}"/>
              </a:ext>
            </a:extLst>
          </p:cNvPr>
          <p:cNvSpPr txBox="1"/>
          <p:nvPr/>
        </p:nvSpPr>
        <p:spPr>
          <a:xfrm>
            <a:off x="272734" y="4063823"/>
            <a:ext cx="9432267" cy="369332"/>
          </a:xfrm>
          <a:prstGeom prst="rect">
            <a:avLst/>
          </a:prstGeom>
          <a:noFill/>
        </p:spPr>
        <p:txBody>
          <a:bodyPr wrap="square" rtlCol="0">
            <a:spAutoFit/>
          </a:bodyPr>
          <a:lstStyle/>
          <a:p>
            <a:r>
              <a:rPr lang="zh-CN" altLang="en-US" dirty="0"/>
              <a:t>原因分析：设备的计算力不足</a:t>
            </a:r>
          </a:p>
        </p:txBody>
      </p:sp>
      <p:sp>
        <p:nvSpPr>
          <p:cNvPr id="19" name="文本框 18">
            <a:extLst>
              <a:ext uri="{FF2B5EF4-FFF2-40B4-BE49-F238E27FC236}">
                <a16:creationId xmlns:a16="http://schemas.microsoft.com/office/drawing/2014/main" id="{696DD3BC-44A0-4582-BD52-4892F6763A79}"/>
              </a:ext>
            </a:extLst>
          </p:cNvPr>
          <p:cNvSpPr txBox="1"/>
          <p:nvPr/>
        </p:nvSpPr>
        <p:spPr>
          <a:xfrm>
            <a:off x="330748" y="4430245"/>
            <a:ext cx="12125327" cy="1200329"/>
          </a:xfrm>
          <a:prstGeom prst="rect">
            <a:avLst/>
          </a:prstGeom>
          <a:noFill/>
        </p:spPr>
        <p:txBody>
          <a:bodyPr wrap="square" rtlCol="0">
            <a:spAutoFit/>
          </a:bodyPr>
          <a:lstStyle/>
          <a:p>
            <a:r>
              <a:rPr lang="zh-CN" altLang="en-US" dirty="0"/>
              <a:t>举例：使用</a:t>
            </a:r>
            <a:r>
              <a:rPr lang="en-US" altLang="zh-CN" dirty="0" err="1"/>
              <a:t>PointNet</a:t>
            </a:r>
            <a:r>
              <a:rPr lang="zh-CN" altLang="en-US" dirty="0"/>
              <a:t>系列程序以及</a:t>
            </a:r>
            <a:r>
              <a:rPr lang="en-US" altLang="zh-CN" dirty="0" err="1"/>
              <a:t>superpoint</a:t>
            </a:r>
            <a:r>
              <a:rPr lang="en-US" altLang="zh-CN" dirty="0"/>
              <a:t> graph</a:t>
            </a:r>
            <a:r>
              <a:rPr lang="zh-CN" altLang="en-US" dirty="0"/>
              <a:t>程序时，训练过程会消耗比较多的显存资源，推荐</a:t>
            </a:r>
            <a:r>
              <a:rPr lang="en-US" altLang="zh-CN" dirty="0"/>
              <a:t>12G</a:t>
            </a:r>
            <a:r>
              <a:rPr lang="zh-CN" altLang="en-US" dirty="0"/>
              <a:t>的显卡</a:t>
            </a:r>
            <a:r>
              <a:rPr lang="en-US" altLang="zh-CN" dirty="0"/>
              <a:t>NVIDIA TITAN </a:t>
            </a:r>
            <a:r>
              <a:rPr lang="en-US" altLang="zh-CN" dirty="0" err="1"/>
              <a:t>Xp</a:t>
            </a:r>
            <a:r>
              <a:rPr lang="zh-CN" altLang="en-US" dirty="0"/>
              <a:t>，实测性能优异，能达到较快的运算速度。</a:t>
            </a:r>
            <a:endParaRPr lang="en-US" altLang="zh-CN" dirty="0"/>
          </a:p>
          <a:p>
            <a:r>
              <a:rPr lang="zh-CN" altLang="en-US" dirty="0"/>
              <a:t>开源的</a:t>
            </a:r>
            <a:r>
              <a:rPr lang="en-US" altLang="zh-CN" dirty="0" err="1"/>
              <a:t>PointNet</a:t>
            </a:r>
            <a:r>
              <a:rPr lang="zh-CN" altLang="en-US" dirty="0"/>
              <a:t>系列程序以及</a:t>
            </a:r>
            <a:r>
              <a:rPr lang="en-US" altLang="zh-CN" dirty="0" err="1"/>
              <a:t>superpoint</a:t>
            </a:r>
            <a:r>
              <a:rPr lang="en-US" altLang="zh-CN" dirty="0"/>
              <a:t> graph</a:t>
            </a:r>
            <a:r>
              <a:rPr lang="zh-CN" altLang="en-US" dirty="0"/>
              <a:t>程序一般只实现了论文方法，没有太多的工程优化，还可以改进部分代码，改进数据并行读取以及多卡同时训练（前提是得有多个高性能显卡），充分利用计算资源来加速计算。</a:t>
            </a:r>
            <a:endParaRPr lang="en-US" altLang="zh-CN" dirty="0"/>
          </a:p>
        </p:txBody>
      </p:sp>
      <p:sp>
        <p:nvSpPr>
          <p:cNvPr id="20" name="文本框 19">
            <a:extLst>
              <a:ext uri="{FF2B5EF4-FFF2-40B4-BE49-F238E27FC236}">
                <a16:creationId xmlns:a16="http://schemas.microsoft.com/office/drawing/2014/main" id="{32065F5D-F6E9-46E5-8673-4ADB1B7FFEA5}"/>
              </a:ext>
            </a:extLst>
          </p:cNvPr>
          <p:cNvSpPr txBox="1"/>
          <p:nvPr/>
        </p:nvSpPr>
        <p:spPr>
          <a:xfrm>
            <a:off x="287541" y="5815315"/>
            <a:ext cx="9432267" cy="369332"/>
          </a:xfrm>
          <a:prstGeom prst="rect">
            <a:avLst/>
          </a:prstGeom>
          <a:noFill/>
        </p:spPr>
        <p:txBody>
          <a:bodyPr wrap="square" rtlCol="0">
            <a:spAutoFit/>
          </a:bodyPr>
          <a:lstStyle/>
          <a:p>
            <a:r>
              <a:rPr lang="zh-CN" altLang="en-US" dirty="0"/>
              <a:t>原因分析：参数的设置</a:t>
            </a:r>
          </a:p>
        </p:txBody>
      </p:sp>
      <p:sp>
        <p:nvSpPr>
          <p:cNvPr id="21" name="文本框 20">
            <a:extLst>
              <a:ext uri="{FF2B5EF4-FFF2-40B4-BE49-F238E27FC236}">
                <a16:creationId xmlns:a16="http://schemas.microsoft.com/office/drawing/2014/main" id="{E7ACD2E8-58C6-41D3-AD0F-98024A4A7FF1}"/>
              </a:ext>
            </a:extLst>
          </p:cNvPr>
          <p:cNvSpPr txBox="1"/>
          <p:nvPr/>
        </p:nvSpPr>
        <p:spPr>
          <a:xfrm>
            <a:off x="309476" y="6150962"/>
            <a:ext cx="12125327" cy="646331"/>
          </a:xfrm>
          <a:prstGeom prst="rect">
            <a:avLst/>
          </a:prstGeom>
          <a:noFill/>
        </p:spPr>
        <p:txBody>
          <a:bodyPr wrap="square" rtlCol="0">
            <a:spAutoFit/>
          </a:bodyPr>
          <a:lstStyle/>
          <a:p>
            <a:r>
              <a:rPr lang="zh-CN" altLang="en-US" dirty="0"/>
              <a:t>举例：迭代次数</a:t>
            </a:r>
            <a:r>
              <a:rPr lang="en-US" altLang="zh-CN" dirty="0"/>
              <a:t>epoch</a:t>
            </a:r>
            <a:r>
              <a:rPr lang="zh-CN" altLang="en-US" dirty="0"/>
              <a:t>，</a:t>
            </a:r>
            <a:r>
              <a:rPr lang="en-US" altLang="zh-CN" dirty="0"/>
              <a:t>epoch</a:t>
            </a:r>
            <a:r>
              <a:rPr lang="zh-CN" altLang="en-US" dirty="0"/>
              <a:t>设置越大，迭代次数变大，则训练的时间变长，若迭代次数过大，则有过拟合的风险。</a:t>
            </a:r>
            <a:endParaRPr lang="en-US" altLang="zh-CN" dirty="0"/>
          </a:p>
          <a:p>
            <a:r>
              <a:rPr lang="zh-CN" altLang="en-US" dirty="0"/>
              <a:t>批处理</a:t>
            </a:r>
            <a:r>
              <a:rPr lang="en-US" altLang="zh-CN" dirty="0" err="1"/>
              <a:t>batch_size</a:t>
            </a:r>
            <a:r>
              <a:rPr lang="en-US" altLang="zh-CN" dirty="0"/>
              <a:t>,</a:t>
            </a:r>
            <a:r>
              <a:rPr lang="zh-CN" altLang="en-US" dirty="0"/>
              <a:t>若把参数</a:t>
            </a:r>
            <a:r>
              <a:rPr lang="en-US" altLang="zh-CN" dirty="0" err="1"/>
              <a:t>batch_size</a:t>
            </a:r>
            <a:r>
              <a:rPr lang="zh-CN" altLang="en-US" dirty="0"/>
              <a:t>设置大则训练的速度加快，但会影响一部分精度结果。</a:t>
            </a:r>
            <a:endParaRPr lang="en-US" altLang="zh-CN" dirty="0"/>
          </a:p>
        </p:txBody>
      </p:sp>
    </p:spTree>
    <p:extLst>
      <p:ext uri="{BB962C8B-B14F-4D97-AF65-F5344CB8AC3E}">
        <p14:creationId xmlns:p14="http://schemas.microsoft.com/office/powerpoint/2010/main" val="279356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09C94FD6-AA63-4462-A22D-173BF5282F81}"/>
              </a:ext>
            </a:extLst>
          </p:cNvPr>
          <p:cNvSpPr txBox="1"/>
          <p:nvPr/>
        </p:nvSpPr>
        <p:spPr>
          <a:xfrm>
            <a:off x="164679" y="777154"/>
            <a:ext cx="4680520" cy="400110"/>
          </a:xfrm>
          <a:prstGeom prst="rect">
            <a:avLst/>
          </a:prstGeom>
          <a:noFill/>
        </p:spPr>
        <p:txBody>
          <a:bodyPr wrap="square" rtlCol="0">
            <a:spAutoFit/>
          </a:bodyPr>
          <a:lstStyle/>
          <a:p>
            <a:r>
              <a:rPr lang="en-US" altLang="zh-CN" sz="2000" b="1" dirty="0"/>
              <a:t>2.</a:t>
            </a:r>
            <a:r>
              <a:rPr lang="zh-CN" altLang="en-US" sz="2000" b="1" dirty="0"/>
              <a:t>训练和测试的精度问题 </a:t>
            </a:r>
          </a:p>
        </p:txBody>
      </p:sp>
      <p:sp>
        <p:nvSpPr>
          <p:cNvPr id="21" name="文本框 20">
            <a:extLst>
              <a:ext uri="{FF2B5EF4-FFF2-40B4-BE49-F238E27FC236}">
                <a16:creationId xmlns:a16="http://schemas.microsoft.com/office/drawing/2014/main" id="{9C92EC63-EA3B-4E7E-B5D7-31BA9FD954CC}"/>
              </a:ext>
            </a:extLst>
          </p:cNvPr>
          <p:cNvSpPr txBox="1"/>
          <p:nvPr/>
        </p:nvSpPr>
        <p:spPr>
          <a:xfrm>
            <a:off x="170737" y="1456085"/>
            <a:ext cx="12307310" cy="2031325"/>
          </a:xfrm>
          <a:prstGeom prst="rect">
            <a:avLst/>
          </a:prstGeom>
          <a:noFill/>
        </p:spPr>
        <p:txBody>
          <a:bodyPr wrap="square" rtlCol="0">
            <a:spAutoFit/>
          </a:bodyPr>
          <a:lstStyle/>
          <a:p>
            <a:r>
              <a:rPr lang="zh-CN" altLang="en-US" dirty="0"/>
              <a:t>分析：</a:t>
            </a:r>
            <a:endParaRPr lang="en-US" altLang="zh-CN" dirty="0"/>
          </a:p>
          <a:p>
            <a:pPr marL="342900" indent="-342900">
              <a:buAutoNum type="arabicPeriod"/>
            </a:pPr>
            <a:r>
              <a:rPr lang="zh-CN" altLang="en-US" dirty="0"/>
              <a:t>数据样本规模。训练模型的精度与数据样本的规模有关。数据样本的规模小可能无法充分学习到场景类别的空间结构特征，影响最终的预测结果。 </a:t>
            </a:r>
            <a:endParaRPr lang="en-US" altLang="zh-CN" dirty="0"/>
          </a:p>
          <a:p>
            <a:r>
              <a:rPr lang="en-US" altLang="zh-CN" dirty="0"/>
              <a:t>2. </a:t>
            </a:r>
            <a:r>
              <a:rPr lang="zh-CN" altLang="en-US" dirty="0"/>
              <a:t>  大规模复杂场景中不同类别的点云分布不均衡，例如街景场景中车辆、 行人、 建筑物等目标的个数不同， 且各类目标中的点云的点数相差较大， 从而导致在深度学习网络模型训练时存在样本不均衡问题， 容易导致网络模型的识别结果偏向于样本较大的类别 </a:t>
            </a:r>
            <a:br>
              <a:rPr lang="zh-CN" altLang="en-US" dirty="0"/>
            </a:br>
            <a:endParaRPr lang="zh-CN" altLang="en-US" dirty="0"/>
          </a:p>
        </p:txBody>
      </p:sp>
      <p:pic>
        <p:nvPicPr>
          <p:cNvPr id="10" name="图片 9">
            <a:extLst>
              <a:ext uri="{FF2B5EF4-FFF2-40B4-BE49-F238E27FC236}">
                <a16:creationId xmlns:a16="http://schemas.microsoft.com/office/drawing/2014/main" id="{67AF789E-2BFF-4B4D-AF9C-BF906B1B03C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5543" y="3216420"/>
            <a:ext cx="5272435" cy="3392272"/>
          </a:xfrm>
          <a:prstGeom prst="rect">
            <a:avLst/>
          </a:prstGeom>
        </p:spPr>
      </p:pic>
      <p:pic>
        <p:nvPicPr>
          <p:cNvPr id="13" name="图片 12">
            <a:extLst>
              <a:ext uri="{FF2B5EF4-FFF2-40B4-BE49-F238E27FC236}">
                <a16:creationId xmlns:a16="http://schemas.microsoft.com/office/drawing/2014/main" id="{7B6F59BE-9B52-4061-AF3C-BA9E4869A694}"/>
              </a:ext>
            </a:extLst>
          </p:cNvPr>
          <p:cNvPicPr>
            <a:picLocks noChangeAspect="1"/>
          </p:cNvPicPr>
          <p:nvPr/>
        </p:nvPicPr>
        <p:blipFill>
          <a:blip r:embed="rId5"/>
          <a:stretch>
            <a:fillRect/>
          </a:stretch>
        </p:blipFill>
        <p:spPr>
          <a:xfrm>
            <a:off x="6673031" y="4253327"/>
            <a:ext cx="747712" cy="623887"/>
          </a:xfrm>
          <a:prstGeom prst="rect">
            <a:avLst/>
          </a:prstGeom>
        </p:spPr>
      </p:pic>
      <p:sp>
        <p:nvSpPr>
          <p:cNvPr id="22" name="矩形 21">
            <a:extLst>
              <a:ext uri="{FF2B5EF4-FFF2-40B4-BE49-F238E27FC236}">
                <a16:creationId xmlns:a16="http://schemas.microsoft.com/office/drawing/2014/main" id="{46FB90A4-D165-4815-A48B-F9D10C044643}"/>
              </a:ext>
            </a:extLst>
          </p:cNvPr>
          <p:cNvSpPr/>
          <p:nvPr/>
        </p:nvSpPr>
        <p:spPr>
          <a:xfrm>
            <a:off x="5349255" y="5239361"/>
            <a:ext cx="275830" cy="257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a:extLst>
              <a:ext uri="{FF2B5EF4-FFF2-40B4-BE49-F238E27FC236}">
                <a16:creationId xmlns:a16="http://schemas.microsoft.com/office/drawing/2014/main" id="{64B55424-E441-4367-9EDB-BD12DE17DE64}"/>
              </a:ext>
            </a:extLst>
          </p:cNvPr>
          <p:cNvCxnSpPr>
            <a:cxnSpLocks/>
          </p:cNvCxnSpPr>
          <p:nvPr/>
        </p:nvCxnSpPr>
        <p:spPr>
          <a:xfrm flipV="1">
            <a:off x="5580709" y="4778728"/>
            <a:ext cx="1092322" cy="5911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BE37C35A-9CBE-4EEB-8B92-AC86E9C349DA}"/>
              </a:ext>
            </a:extLst>
          </p:cNvPr>
          <p:cNvSpPr txBox="1"/>
          <p:nvPr/>
        </p:nvSpPr>
        <p:spPr>
          <a:xfrm>
            <a:off x="7381330" y="4464221"/>
            <a:ext cx="9432267" cy="307777"/>
          </a:xfrm>
          <a:prstGeom prst="rect">
            <a:avLst/>
          </a:prstGeom>
          <a:noFill/>
        </p:spPr>
        <p:txBody>
          <a:bodyPr wrap="square" rtlCol="0">
            <a:spAutoFit/>
          </a:bodyPr>
          <a:lstStyle/>
          <a:p>
            <a:r>
              <a:rPr lang="zh-CN" altLang="en-US" sz="1400" dirty="0"/>
              <a:t>本来是树木的点云被错分成了建筑物</a:t>
            </a:r>
          </a:p>
        </p:txBody>
      </p:sp>
      <p:pic>
        <p:nvPicPr>
          <p:cNvPr id="26" name="图片 25">
            <a:extLst>
              <a:ext uri="{FF2B5EF4-FFF2-40B4-BE49-F238E27FC236}">
                <a16:creationId xmlns:a16="http://schemas.microsoft.com/office/drawing/2014/main" id="{1D8E9714-053C-4DF8-87E6-A8205A88657D}"/>
              </a:ext>
            </a:extLst>
          </p:cNvPr>
          <p:cNvPicPr>
            <a:picLocks noChangeAspect="1"/>
          </p:cNvPicPr>
          <p:nvPr/>
        </p:nvPicPr>
        <p:blipFill>
          <a:blip r:embed="rId6"/>
          <a:stretch>
            <a:fillRect/>
          </a:stretch>
        </p:blipFill>
        <p:spPr>
          <a:xfrm>
            <a:off x="920344" y="4026063"/>
            <a:ext cx="834402" cy="752665"/>
          </a:xfrm>
          <a:prstGeom prst="rect">
            <a:avLst/>
          </a:prstGeom>
        </p:spPr>
      </p:pic>
      <p:sp>
        <p:nvSpPr>
          <p:cNvPr id="28" name="矩形 27">
            <a:extLst>
              <a:ext uri="{FF2B5EF4-FFF2-40B4-BE49-F238E27FC236}">
                <a16:creationId xmlns:a16="http://schemas.microsoft.com/office/drawing/2014/main" id="{CBA540C2-CF93-4849-9FAC-D23C5A596A72}"/>
              </a:ext>
            </a:extLst>
          </p:cNvPr>
          <p:cNvSpPr/>
          <p:nvPr/>
        </p:nvSpPr>
        <p:spPr>
          <a:xfrm>
            <a:off x="3333031" y="3473575"/>
            <a:ext cx="275830" cy="2578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a:extLst>
              <a:ext uri="{FF2B5EF4-FFF2-40B4-BE49-F238E27FC236}">
                <a16:creationId xmlns:a16="http://schemas.microsoft.com/office/drawing/2014/main" id="{FD8FDE10-BD48-4D26-94CB-2B3C1CF1ADEA}"/>
              </a:ext>
            </a:extLst>
          </p:cNvPr>
          <p:cNvCxnSpPr>
            <a:stCxn id="28" idx="1"/>
            <a:endCxn id="26" idx="3"/>
          </p:cNvCxnSpPr>
          <p:nvPr/>
        </p:nvCxnSpPr>
        <p:spPr>
          <a:xfrm flipH="1">
            <a:off x="1754746" y="3602490"/>
            <a:ext cx="1578285" cy="799906"/>
          </a:xfrm>
          <a:prstGeom prst="straightConnector1">
            <a:avLst/>
          </a:prstGeom>
          <a:ln>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617197EC-144C-48EA-AE12-6E55ABC44C98}"/>
              </a:ext>
            </a:extLst>
          </p:cNvPr>
          <p:cNvSpPr txBox="1"/>
          <p:nvPr/>
        </p:nvSpPr>
        <p:spPr>
          <a:xfrm>
            <a:off x="129065" y="4912556"/>
            <a:ext cx="9432267" cy="307777"/>
          </a:xfrm>
          <a:prstGeom prst="rect">
            <a:avLst/>
          </a:prstGeom>
          <a:noFill/>
        </p:spPr>
        <p:txBody>
          <a:bodyPr wrap="square" rtlCol="0">
            <a:spAutoFit/>
          </a:bodyPr>
          <a:lstStyle/>
          <a:p>
            <a:r>
              <a:rPr lang="zh-CN" altLang="en-US" sz="1400" dirty="0"/>
              <a:t>本来是电线的点云被错分成了建筑物</a:t>
            </a:r>
          </a:p>
        </p:txBody>
      </p:sp>
      <p:sp>
        <p:nvSpPr>
          <p:cNvPr id="32" name="文本框 31">
            <a:extLst>
              <a:ext uri="{FF2B5EF4-FFF2-40B4-BE49-F238E27FC236}">
                <a16:creationId xmlns:a16="http://schemas.microsoft.com/office/drawing/2014/main" id="{362DA478-5F7B-4185-A61C-42EB945E0A5E}"/>
              </a:ext>
            </a:extLst>
          </p:cNvPr>
          <p:cNvSpPr txBox="1"/>
          <p:nvPr/>
        </p:nvSpPr>
        <p:spPr>
          <a:xfrm>
            <a:off x="1754746" y="6608692"/>
            <a:ext cx="8491053" cy="369332"/>
          </a:xfrm>
          <a:prstGeom prst="rect">
            <a:avLst/>
          </a:prstGeom>
          <a:noFill/>
        </p:spPr>
        <p:txBody>
          <a:bodyPr wrap="square" rtlCol="0">
            <a:spAutoFit/>
          </a:bodyPr>
          <a:lstStyle/>
          <a:p>
            <a:r>
              <a:rPr lang="zh-CN" altLang="en-US" dirty="0"/>
              <a:t>采用了</a:t>
            </a:r>
            <a:r>
              <a:rPr lang="en-US" altLang="zh-CN" dirty="0" err="1"/>
              <a:t>Pointnet</a:t>
            </a:r>
            <a:r>
              <a:rPr lang="zh-CN" altLang="en-US" dirty="0"/>
              <a:t>、</a:t>
            </a:r>
            <a:r>
              <a:rPr lang="en-US" altLang="zh-CN" dirty="0" err="1"/>
              <a:t>Pointnet</a:t>
            </a:r>
            <a:r>
              <a:rPr lang="en-US" altLang="zh-CN" dirty="0"/>
              <a:t>++</a:t>
            </a:r>
            <a:r>
              <a:rPr lang="zh-CN" altLang="en-US" dirty="0"/>
              <a:t>、</a:t>
            </a:r>
            <a:r>
              <a:rPr lang="en-US" altLang="zh-CN" dirty="0" err="1"/>
              <a:t>PointCNN</a:t>
            </a:r>
            <a:r>
              <a:rPr lang="zh-CN" altLang="en-US" dirty="0"/>
              <a:t>、</a:t>
            </a:r>
            <a:r>
              <a:rPr lang="en-US" altLang="zh-CN" dirty="0" err="1"/>
              <a:t>pointSIFT</a:t>
            </a:r>
            <a:r>
              <a:rPr lang="zh-CN" altLang="en-US" dirty="0"/>
              <a:t>等模型依然存在这样的问题</a:t>
            </a:r>
          </a:p>
        </p:txBody>
      </p:sp>
    </p:spTree>
    <p:extLst>
      <p:ext uri="{BB962C8B-B14F-4D97-AF65-F5344CB8AC3E}">
        <p14:creationId xmlns:p14="http://schemas.microsoft.com/office/powerpoint/2010/main" val="29852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animBg="1"/>
      <p:bldP spid="25" grpId="0"/>
      <p:bldP spid="28" grpId="0" animBg="1"/>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DF25E94C-075B-4E6F-B632-51CD40880740}"/>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82C6FD00-C4BB-42FF-8592-2E84C7C0370A}"/>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63AB828E-88B3-42FB-9080-7A5C833AF8BA}"/>
              </a:ext>
            </a:extLst>
          </p:cNvPr>
          <p:cNvSpPr txBox="1">
            <a:spLocks/>
          </p:cNvSpPr>
          <p:nvPr/>
        </p:nvSpPr>
        <p:spPr>
          <a:xfrm>
            <a:off x="-267369" y="224482"/>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r>
              <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运行程序过程中出现的问题</a:t>
            </a:r>
            <a:endParaRPr lang="en-GB" altLang="zh-CN" sz="2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20" name="文本框 19">
            <a:extLst>
              <a:ext uri="{FF2B5EF4-FFF2-40B4-BE49-F238E27FC236}">
                <a16:creationId xmlns:a16="http://schemas.microsoft.com/office/drawing/2014/main" id="{09C94FD6-AA63-4462-A22D-173BF5282F81}"/>
              </a:ext>
            </a:extLst>
          </p:cNvPr>
          <p:cNvSpPr txBox="1"/>
          <p:nvPr/>
        </p:nvSpPr>
        <p:spPr>
          <a:xfrm>
            <a:off x="164679" y="777154"/>
            <a:ext cx="4680520" cy="400110"/>
          </a:xfrm>
          <a:prstGeom prst="rect">
            <a:avLst/>
          </a:prstGeom>
          <a:noFill/>
        </p:spPr>
        <p:txBody>
          <a:bodyPr wrap="square" rtlCol="0">
            <a:spAutoFit/>
          </a:bodyPr>
          <a:lstStyle/>
          <a:p>
            <a:r>
              <a:rPr lang="en-US" altLang="zh-CN" sz="2000" b="1" dirty="0"/>
              <a:t>2.</a:t>
            </a:r>
            <a:r>
              <a:rPr lang="zh-CN" altLang="en-US" sz="2000" b="1" dirty="0"/>
              <a:t>训练和测试的精度问题 </a:t>
            </a:r>
          </a:p>
        </p:txBody>
      </p:sp>
      <p:sp>
        <p:nvSpPr>
          <p:cNvPr id="21" name="文本框 20">
            <a:extLst>
              <a:ext uri="{FF2B5EF4-FFF2-40B4-BE49-F238E27FC236}">
                <a16:creationId xmlns:a16="http://schemas.microsoft.com/office/drawing/2014/main" id="{9C92EC63-EA3B-4E7E-B5D7-31BA9FD954CC}"/>
              </a:ext>
            </a:extLst>
          </p:cNvPr>
          <p:cNvSpPr txBox="1"/>
          <p:nvPr/>
        </p:nvSpPr>
        <p:spPr>
          <a:xfrm>
            <a:off x="170737" y="1456085"/>
            <a:ext cx="12307310" cy="1200329"/>
          </a:xfrm>
          <a:prstGeom prst="rect">
            <a:avLst/>
          </a:prstGeom>
          <a:noFill/>
        </p:spPr>
        <p:txBody>
          <a:bodyPr wrap="square" rtlCol="0">
            <a:spAutoFit/>
          </a:bodyPr>
          <a:lstStyle/>
          <a:p>
            <a:r>
              <a:rPr lang="en-US" altLang="zh-CN" dirty="0"/>
              <a:t>3.</a:t>
            </a:r>
            <a:r>
              <a:rPr lang="zh-CN" altLang="en-US" dirty="0"/>
              <a:t>模型本身存在问题</a:t>
            </a:r>
            <a:endParaRPr lang="en-US" altLang="zh-CN" dirty="0"/>
          </a:p>
          <a:p>
            <a:endParaRPr lang="en-US" altLang="zh-CN" dirty="0"/>
          </a:p>
          <a:p>
            <a:r>
              <a:rPr lang="zh-CN" altLang="en-US" dirty="0"/>
              <a:t>对于大规模复杂场景的点云语义分割，目前并没有效果很好的深度学习方法，原因是复杂场景中不同类点云的形态各异，多呈现不规则的空间形状，这对于点云深度学习模型的特征提取带来了很大挑战。</a:t>
            </a:r>
          </a:p>
        </p:txBody>
      </p:sp>
      <p:pic>
        <p:nvPicPr>
          <p:cNvPr id="6" name="图片 5">
            <a:extLst>
              <a:ext uri="{FF2B5EF4-FFF2-40B4-BE49-F238E27FC236}">
                <a16:creationId xmlns:a16="http://schemas.microsoft.com/office/drawing/2014/main" id="{8134C978-D8C6-403B-998A-C6B2458B13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218" y="3479311"/>
            <a:ext cx="3354473" cy="1702484"/>
          </a:xfrm>
          <a:prstGeom prst="rect">
            <a:avLst/>
          </a:prstGeom>
        </p:spPr>
      </p:pic>
      <p:sp>
        <p:nvSpPr>
          <p:cNvPr id="19" name="文本框 18">
            <a:extLst>
              <a:ext uri="{FF2B5EF4-FFF2-40B4-BE49-F238E27FC236}">
                <a16:creationId xmlns:a16="http://schemas.microsoft.com/office/drawing/2014/main" id="{1B7907FF-753A-4721-B20A-13885C267821}"/>
              </a:ext>
            </a:extLst>
          </p:cNvPr>
          <p:cNvSpPr txBox="1"/>
          <p:nvPr/>
        </p:nvSpPr>
        <p:spPr>
          <a:xfrm>
            <a:off x="170737" y="2861008"/>
            <a:ext cx="12307310" cy="369332"/>
          </a:xfrm>
          <a:prstGeom prst="rect">
            <a:avLst/>
          </a:prstGeom>
          <a:noFill/>
        </p:spPr>
        <p:txBody>
          <a:bodyPr wrap="square" rtlCol="0">
            <a:spAutoFit/>
          </a:bodyPr>
          <a:lstStyle/>
          <a:p>
            <a:r>
              <a:rPr lang="zh-CN" altLang="en-US" dirty="0"/>
              <a:t>例如：</a:t>
            </a:r>
          </a:p>
        </p:txBody>
      </p:sp>
      <p:pic>
        <p:nvPicPr>
          <p:cNvPr id="8" name="图片 7">
            <a:extLst>
              <a:ext uri="{FF2B5EF4-FFF2-40B4-BE49-F238E27FC236}">
                <a16:creationId xmlns:a16="http://schemas.microsoft.com/office/drawing/2014/main" id="{F4B65401-7156-42A7-9950-2818856D572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7047" y="3479311"/>
            <a:ext cx="3142680" cy="1666800"/>
          </a:xfrm>
          <a:prstGeom prst="rect">
            <a:avLst/>
          </a:prstGeom>
        </p:spPr>
      </p:pic>
      <p:pic>
        <p:nvPicPr>
          <p:cNvPr id="11" name="图片 10">
            <a:extLst>
              <a:ext uri="{FF2B5EF4-FFF2-40B4-BE49-F238E27FC236}">
                <a16:creationId xmlns:a16="http://schemas.microsoft.com/office/drawing/2014/main" id="{CEB6A407-E51F-4186-A09A-CC359DE3B4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37287" y="3431996"/>
            <a:ext cx="3882269" cy="1714115"/>
          </a:xfrm>
          <a:prstGeom prst="rect">
            <a:avLst/>
          </a:prstGeom>
        </p:spPr>
      </p:pic>
      <p:sp>
        <p:nvSpPr>
          <p:cNvPr id="27" name="文本框 26">
            <a:extLst>
              <a:ext uri="{FF2B5EF4-FFF2-40B4-BE49-F238E27FC236}">
                <a16:creationId xmlns:a16="http://schemas.microsoft.com/office/drawing/2014/main" id="{BDD102C8-D94E-40EC-AB06-2C8AB0453C37}"/>
              </a:ext>
            </a:extLst>
          </p:cNvPr>
          <p:cNvSpPr txBox="1"/>
          <p:nvPr/>
        </p:nvSpPr>
        <p:spPr>
          <a:xfrm>
            <a:off x="1424766" y="5056075"/>
            <a:ext cx="12307310" cy="369332"/>
          </a:xfrm>
          <a:prstGeom prst="rect">
            <a:avLst/>
          </a:prstGeom>
          <a:noFill/>
        </p:spPr>
        <p:txBody>
          <a:bodyPr wrap="square" rtlCol="0">
            <a:spAutoFit/>
          </a:bodyPr>
          <a:lstStyle/>
          <a:p>
            <a:r>
              <a:rPr lang="en-US" altLang="zh-CN" dirty="0" err="1"/>
              <a:t>Groundtruth</a:t>
            </a:r>
            <a:endParaRPr lang="zh-CN" altLang="en-US" dirty="0"/>
          </a:p>
        </p:txBody>
      </p:sp>
      <p:sp>
        <p:nvSpPr>
          <p:cNvPr id="29" name="文本框 28">
            <a:extLst>
              <a:ext uri="{FF2B5EF4-FFF2-40B4-BE49-F238E27FC236}">
                <a16:creationId xmlns:a16="http://schemas.microsoft.com/office/drawing/2014/main" id="{1EE6A207-B5A4-44C0-9583-F18E813205EF}"/>
              </a:ext>
            </a:extLst>
          </p:cNvPr>
          <p:cNvSpPr txBox="1"/>
          <p:nvPr/>
        </p:nvSpPr>
        <p:spPr>
          <a:xfrm>
            <a:off x="3938905" y="5077436"/>
            <a:ext cx="12307310" cy="369332"/>
          </a:xfrm>
          <a:prstGeom prst="rect">
            <a:avLst/>
          </a:prstGeom>
          <a:noFill/>
        </p:spPr>
        <p:txBody>
          <a:bodyPr wrap="square" rtlCol="0">
            <a:spAutoFit/>
          </a:bodyPr>
          <a:lstStyle/>
          <a:p>
            <a:r>
              <a:rPr lang="en-US" altLang="zh-CN" dirty="0" err="1"/>
              <a:t>PointNet</a:t>
            </a:r>
            <a:endParaRPr lang="zh-CN" altLang="en-US" dirty="0"/>
          </a:p>
        </p:txBody>
      </p:sp>
      <p:sp>
        <p:nvSpPr>
          <p:cNvPr id="33" name="文本框 32">
            <a:extLst>
              <a:ext uri="{FF2B5EF4-FFF2-40B4-BE49-F238E27FC236}">
                <a16:creationId xmlns:a16="http://schemas.microsoft.com/office/drawing/2014/main" id="{370B6CCC-A1AC-4183-A6EF-7BB099E843E6}"/>
              </a:ext>
            </a:extLst>
          </p:cNvPr>
          <p:cNvSpPr txBox="1"/>
          <p:nvPr/>
        </p:nvSpPr>
        <p:spPr>
          <a:xfrm>
            <a:off x="6626941" y="5037861"/>
            <a:ext cx="12307310" cy="369332"/>
          </a:xfrm>
          <a:prstGeom prst="rect">
            <a:avLst/>
          </a:prstGeom>
          <a:noFill/>
        </p:spPr>
        <p:txBody>
          <a:bodyPr wrap="square" rtlCol="0">
            <a:spAutoFit/>
          </a:bodyPr>
          <a:lstStyle/>
          <a:p>
            <a:r>
              <a:rPr lang="en-US" altLang="zh-CN" dirty="0" err="1"/>
              <a:t>PointNet</a:t>
            </a:r>
            <a:r>
              <a:rPr lang="en-US" altLang="zh-CN" dirty="0"/>
              <a:t>++</a:t>
            </a:r>
            <a:endParaRPr lang="zh-CN" altLang="en-US" dirty="0"/>
          </a:p>
        </p:txBody>
      </p:sp>
      <p:sp>
        <p:nvSpPr>
          <p:cNvPr id="34" name="文本框 33">
            <a:extLst>
              <a:ext uri="{FF2B5EF4-FFF2-40B4-BE49-F238E27FC236}">
                <a16:creationId xmlns:a16="http://schemas.microsoft.com/office/drawing/2014/main" id="{AE9CEAD1-FA5D-4C5A-871A-654E6ECE9310}"/>
              </a:ext>
            </a:extLst>
          </p:cNvPr>
          <p:cNvSpPr txBox="1"/>
          <p:nvPr/>
        </p:nvSpPr>
        <p:spPr>
          <a:xfrm>
            <a:off x="9526770" y="5018801"/>
            <a:ext cx="12307310" cy="369332"/>
          </a:xfrm>
          <a:prstGeom prst="rect">
            <a:avLst/>
          </a:prstGeom>
          <a:noFill/>
        </p:spPr>
        <p:txBody>
          <a:bodyPr wrap="square" rtlCol="0">
            <a:spAutoFit/>
          </a:bodyPr>
          <a:lstStyle/>
          <a:p>
            <a:r>
              <a:rPr lang="en-US" altLang="zh-CN" dirty="0" err="1"/>
              <a:t>PointSIFT</a:t>
            </a:r>
            <a:endParaRPr lang="zh-CN" altLang="en-US" dirty="0"/>
          </a:p>
        </p:txBody>
      </p:sp>
      <p:sp>
        <p:nvSpPr>
          <p:cNvPr id="35" name="文本框 34">
            <a:extLst>
              <a:ext uri="{FF2B5EF4-FFF2-40B4-BE49-F238E27FC236}">
                <a16:creationId xmlns:a16="http://schemas.microsoft.com/office/drawing/2014/main" id="{C877C417-CAC1-4691-84C6-AC7B781657E5}"/>
              </a:ext>
            </a:extLst>
          </p:cNvPr>
          <p:cNvSpPr txBox="1"/>
          <p:nvPr/>
        </p:nvSpPr>
        <p:spPr>
          <a:xfrm>
            <a:off x="268840" y="5780218"/>
            <a:ext cx="12307310" cy="646331"/>
          </a:xfrm>
          <a:prstGeom prst="rect">
            <a:avLst/>
          </a:prstGeom>
          <a:noFill/>
        </p:spPr>
        <p:txBody>
          <a:bodyPr wrap="square" rtlCol="0">
            <a:spAutoFit/>
          </a:bodyPr>
          <a:lstStyle/>
          <a:p>
            <a:r>
              <a:rPr lang="zh-CN" altLang="en-US" dirty="0"/>
              <a:t>采用了</a:t>
            </a:r>
            <a:r>
              <a:rPr lang="en-US" altLang="zh-CN" dirty="0"/>
              <a:t>Semantic3D</a:t>
            </a:r>
            <a:r>
              <a:rPr lang="zh-CN" altLang="en-US" dirty="0"/>
              <a:t>其中一个户外场景来测试，把使用各个模型得到的结果与</a:t>
            </a:r>
            <a:r>
              <a:rPr lang="en-US" altLang="zh-CN" dirty="0" err="1"/>
              <a:t>groundtruth</a:t>
            </a:r>
            <a:r>
              <a:rPr lang="zh-CN" altLang="en-US" dirty="0"/>
              <a:t>做对比，从得到的预测结果上看，</a:t>
            </a:r>
            <a:r>
              <a:rPr lang="en-US" altLang="zh-CN" dirty="0" err="1"/>
              <a:t>PointNet</a:t>
            </a:r>
            <a:r>
              <a:rPr lang="en-US" altLang="zh-CN" dirty="0"/>
              <a:t>++</a:t>
            </a:r>
            <a:r>
              <a:rPr lang="zh-CN" altLang="en-US" dirty="0"/>
              <a:t>的效果最差，而且多次实验都比较差，</a:t>
            </a:r>
            <a:r>
              <a:rPr lang="en-US" altLang="zh-CN" dirty="0" err="1"/>
              <a:t>pointnet</a:t>
            </a:r>
            <a:r>
              <a:rPr lang="zh-CN" altLang="en-US" dirty="0"/>
              <a:t>和</a:t>
            </a:r>
            <a:r>
              <a:rPr lang="en-US" altLang="zh-CN" dirty="0" err="1"/>
              <a:t>pointSIFT</a:t>
            </a:r>
            <a:r>
              <a:rPr lang="zh-CN" altLang="en-US" dirty="0"/>
              <a:t>得到的效果较好</a:t>
            </a:r>
          </a:p>
        </p:txBody>
      </p:sp>
      <p:pic>
        <p:nvPicPr>
          <p:cNvPr id="16" name="图片 15">
            <a:extLst>
              <a:ext uri="{FF2B5EF4-FFF2-40B4-BE49-F238E27FC236}">
                <a16:creationId xmlns:a16="http://schemas.microsoft.com/office/drawing/2014/main" id="{1478579D-9F16-432C-8AD3-2C4D9504042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4878" y="3389274"/>
            <a:ext cx="3142681" cy="1666801"/>
          </a:xfrm>
          <a:prstGeom prst="rect">
            <a:avLst/>
          </a:prstGeom>
        </p:spPr>
      </p:pic>
    </p:spTree>
    <p:extLst>
      <p:ext uri="{BB962C8B-B14F-4D97-AF65-F5344CB8AC3E}">
        <p14:creationId xmlns:p14="http://schemas.microsoft.com/office/powerpoint/2010/main" val="2324487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par>
                                <p:cTn id="34" presetID="10"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fade">
                                      <p:cBhvr>
                                        <p:cTn id="39" dur="500"/>
                                        <p:tgtEl>
                                          <p:spTgt spid="3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19" grpId="0"/>
      <p:bldP spid="27" grpId="0"/>
      <p:bldP spid="29" grpId="0"/>
      <p:bldP spid="33" grpId="0"/>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59F9AA2B-18CA-4C0E-B554-5ED3D7CFB41E}"/>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1F339B19-5DA3-4D6C-9C7E-A83B20CB1C98}"/>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5" name="Content Placeholder 2">
            <a:extLst>
              <a:ext uri="{FF2B5EF4-FFF2-40B4-BE49-F238E27FC236}">
                <a16:creationId xmlns:a16="http://schemas.microsoft.com/office/drawing/2014/main" id="{7EFE4AD2-09E2-4B8E-B15D-48B7660646A7}"/>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总结</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A6BC408C-96AB-4E85-8091-7E079CE84064}"/>
              </a:ext>
            </a:extLst>
          </p:cNvPr>
          <p:cNvSpPr txBox="1"/>
          <p:nvPr/>
        </p:nvSpPr>
        <p:spPr>
          <a:xfrm>
            <a:off x="577218" y="1024037"/>
            <a:ext cx="11540789" cy="6370975"/>
          </a:xfrm>
          <a:prstGeom prst="rect">
            <a:avLst/>
          </a:prstGeom>
          <a:noFill/>
        </p:spPr>
        <p:txBody>
          <a:bodyPr wrap="square" rtlCol="0">
            <a:spAutoFit/>
          </a:bodyPr>
          <a:lstStyle/>
          <a:p>
            <a:pPr marL="457200" indent="-457200">
              <a:buAutoNum type="arabicPeriod"/>
            </a:pPr>
            <a:r>
              <a:rPr lang="zh-CN" altLang="en-US" sz="2400" dirty="0"/>
              <a:t>目前所有提出的方法都是只针对几个</a:t>
            </a:r>
            <a:r>
              <a:rPr lang="en-US" altLang="zh-CN" sz="2400" dirty="0"/>
              <a:t>benchmark</a:t>
            </a:r>
            <a:r>
              <a:rPr lang="zh-CN" altLang="en-US" sz="2400" dirty="0"/>
              <a:t>数据集上完成的，没有能够适应一般情况下数据集的情况</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深度学习的三维场景理解将继续快速发展，目前的研究只是一个开始，期待有更好的研究成果解决实际应用的问题。</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传统的点云数据处理方法与深度学习结合也许能够得到更强表征能力的点云特征，进一步提高点云语义分割和目标检测的精度</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目前可利用的点云基准数据集比较少，特别是带完整标记的三维场景基准数据集</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对于场景中点云类别不均衡的地物，需要对数据集做增强处理</a:t>
            </a:r>
            <a:endParaRPr lang="en-US" altLang="zh-CN" sz="2400" dirty="0"/>
          </a:p>
          <a:p>
            <a:pPr marL="457200" indent="-457200">
              <a:buAutoNum type="arabicPeriod"/>
            </a:pPr>
            <a:endParaRPr lang="en-US" altLang="zh-CN" sz="2400" dirty="0"/>
          </a:p>
          <a:p>
            <a:pPr marL="457200" indent="-457200">
              <a:buAutoNum type="arabicPeriod"/>
            </a:pPr>
            <a:r>
              <a:rPr lang="zh-CN" altLang="en-US" sz="2400" dirty="0"/>
              <a:t>基于深度学习的三维点云语义分割方法仍有很大工程优化空间，需要进一步减少参数量，加速点云处理速度，调节参数以达到更好的分割和检测精度。</a:t>
            </a:r>
            <a:endParaRPr lang="en-US" altLang="zh-CN" sz="2400" dirty="0"/>
          </a:p>
          <a:p>
            <a:pPr marL="457200" indent="-457200">
              <a:buAutoNum type="arabicPeriod"/>
            </a:pPr>
            <a:endParaRPr lang="en-US" altLang="zh-CN" sz="2400" dirty="0"/>
          </a:p>
          <a:p>
            <a:pPr marL="457200" indent="-457200">
              <a:buAutoNum type="arabicPeriod"/>
            </a:pPr>
            <a:endParaRPr lang="zh-CN" altLang="en-US" sz="2400" dirty="0"/>
          </a:p>
        </p:txBody>
      </p:sp>
    </p:spTree>
    <p:extLst>
      <p:ext uri="{BB962C8B-B14F-4D97-AF65-F5344CB8AC3E}">
        <p14:creationId xmlns:p14="http://schemas.microsoft.com/office/powerpoint/2010/main" val="65521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1">
            <a:extLst>
              <a:ext uri="{FF2B5EF4-FFF2-40B4-BE49-F238E27FC236}">
                <a16:creationId xmlns:a16="http://schemas.microsoft.com/office/drawing/2014/main" id="{4FFF223C-5BA2-48B2-B49B-53C6E0618B6D}"/>
              </a:ext>
            </a:extLst>
          </p:cNvPr>
          <p:cNvSpPr/>
          <p:nvPr>
            <p:custDataLst>
              <p:tags r:id="rId1"/>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任意多边形 30">
            <a:extLst>
              <a:ext uri="{FF2B5EF4-FFF2-40B4-BE49-F238E27FC236}">
                <a16:creationId xmlns:a16="http://schemas.microsoft.com/office/drawing/2014/main" id="{EB3B5A3D-95A4-4A4D-9A9F-70700DF5FFD2}"/>
              </a:ext>
            </a:extLst>
          </p:cNvPr>
          <p:cNvSpPr/>
          <p:nvPr>
            <p:custDataLst>
              <p:tags r:id="rId2"/>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4" name="Content Placeholder 2">
            <a:extLst>
              <a:ext uri="{FF2B5EF4-FFF2-40B4-BE49-F238E27FC236}">
                <a16:creationId xmlns:a16="http://schemas.microsoft.com/office/drawing/2014/main" id="{0864D75E-FE78-434F-B567-1DF726D0526E}"/>
              </a:ext>
            </a:extLst>
          </p:cNvPr>
          <p:cNvSpPr txBox="1">
            <a:spLocks/>
          </p:cNvSpPr>
          <p:nvPr/>
        </p:nvSpPr>
        <p:spPr>
          <a:xfrm>
            <a:off x="608929" y="195555"/>
            <a:ext cx="4524302" cy="369332"/>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参考资料</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A67D587B-076B-4AA8-AEA3-EE5ADC3ECE17}"/>
              </a:ext>
            </a:extLst>
          </p:cNvPr>
          <p:cNvSpPr txBox="1"/>
          <p:nvPr/>
        </p:nvSpPr>
        <p:spPr>
          <a:xfrm>
            <a:off x="366711" y="1240061"/>
            <a:ext cx="12125327" cy="7355860"/>
          </a:xfrm>
          <a:prstGeom prst="rect">
            <a:avLst/>
          </a:prstGeom>
          <a:noFill/>
        </p:spPr>
        <p:txBody>
          <a:bodyPr wrap="square" rtlCol="0">
            <a:spAutoFit/>
          </a:bodyPr>
          <a:lstStyle/>
          <a:p>
            <a:r>
              <a:rPr lang="en-US" altLang="zh-CN" dirty="0"/>
              <a:t>1.</a:t>
            </a:r>
            <a:r>
              <a:rPr lang="zh-CN" altLang="en-US" dirty="0"/>
              <a:t>陈宝权</a:t>
            </a:r>
            <a:r>
              <a:rPr lang="en-US" altLang="zh-CN" dirty="0"/>
              <a:t>. </a:t>
            </a:r>
            <a:r>
              <a:rPr lang="zh-CN" altLang="en-US" dirty="0"/>
              <a:t>三维视觉前沿进展与应用</a:t>
            </a:r>
            <a:r>
              <a:rPr lang="en-US" altLang="zh-CN" dirty="0"/>
              <a:t>. </a:t>
            </a:r>
            <a:r>
              <a:rPr lang="zh-CN" altLang="en-US" b="1" dirty="0"/>
              <a:t>图像图形学科前沿讲习班 </a:t>
            </a:r>
            <a:r>
              <a:rPr lang="en-US" altLang="zh-CN" b="1" dirty="0"/>
              <a:t>IGAL07</a:t>
            </a:r>
          </a:p>
          <a:p>
            <a:r>
              <a:rPr lang="en-US" altLang="zh-CN" dirty="0"/>
              <a:t>2. D </a:t>
            </a:r>
            <a:r>
              <a:rPr lang="en-US" altLang="zh-CN" dirty="0" err="1"/>
              <a:t>Maturana</a:t>
            </a:r>
            <a:r>
              <a:rPr lang="en-US" altLang="zh-CN" dirty="0"/>
              <a:t>, S Scherer. 3D-CNN: 3D Convolutional Neural Networks for Landing Zone Detection from LiDAR[C]. IEEE International Conference on Robotics &amp; Automation. IEEE International Conference on Robotics &amp; Automation. July 2015. </a:t>
            </a:r>
            <a:endParaRPr lang="en-US" altLang="zh-CN" b="1" dirty="0"/>
          </a:p>
          <a:p>
            <a:r>
              <a:rPr lang="en-US" altLang="zh-CN" dirty="0"/>
              <a:t>3. Hang </a:t>
            </a:r>
            <a:r>
              <a:rPr lang="en-US" altLang="zh-CN" dirty="0" err="1"/>
              <a:t>Su</a:t>
            </a:r>
            <a:r>
              <a:rPr lang="en-US" altLang="zh-CN" dirty="0"/>
              <a:t>, </a:t>
            </a:r>
            <a:r>
              <a:rPr lang="en-US" altLang="zh-CN" dirty="0" err="1"/>
              <a:t>Subhransu</a:t>
            </a:r>
            <a:r>
              <a:rPr lang="en-US" altLang="zh-CN" dirty="0"/>
              <a:t> Maji, </a:t>
            </a:r>
            <a:r>
              <a:rPr lang="en-US" altLang="zh-CN" dirty="0" err="1"/>
              <a:t>Evangelos</a:t>
            </a:r>
            <a:r>
              <a:rPr lang="en-US" altLang="zh-CN" dirty="0"/>
              <a:t> </a:t>
            </a:r>
            <a:r>
              <a:rPr lang="en-US" altLang="zh-CN" dirty="0" err="1"/>
              <a:t>Kalogerakis</a:t>
            </a:r>
            <a:r>
              <a:rPr lang="en-US" altLang="zh-CN" dirty="0"/>
              <a:t>, Erik G </a:t>
            </a:r>
            <a:r>
              <a:rPr lang="en-US" altLang="zh-CN" dirty="0" err="1"/>
              <a:t>Learnedmiller</a:t>
            </a:r>
            <a:r>
              <a:rPr lang="en-US" altLang="zh-CN" dirty="0"/>
              <a:t>. Multi-view Convolutional Neural Networks for 3D Shape Recognition[C]. The IEEE International Conference on Computer Vision(ICCV), Dec. 2015, pp: 945-953.</a:t>
            </a:r>
          </a:p>
          <a:p>
            <a:r>
              <a:rPr lang="en-US" altLang="zh-CN" dirty="0"/>
              <a:t>4. R. Qi Charles, Hao </a:t>
            </a:r>
            <a:r>
              <a:rPr lang="en-US" altLang="zh-CN" dirty="0" err="1"/>
              <a:t>Su</a:t>
            </a:r>
            <a:r>
              <a:rPr lang="en-US" altLang="zh-CN" dirty="0"/>
              <a:t>, Mo </a:t>
            </a:r>
            <a:r>
              <a:rPr lang="en-US" altLang="zh-CN" dirty="0" err="1"/>
              <a:t>Kaichun</a:t>
            </a:r>
            <a:r>
              <a:rPr lang="en-US" altLang="zh-CN" dirty="0"/>
              <a:t>, Leonidas J. </a:t>
            </a:r>
            <a:r>
              <a:rPr lang="en-US" altLang="zh-CN" dirty="0" err="1"/>
              <a:t>Guibas</a:t>
            </a:r>
            <a:r>
              <a:rPr lang="en-US" altLang="zh-CN" dirty="0"/>
              <a:t>. </a:t>
            </a:r>
            <a:r>
              <a:rPr lang="en-US" altLang="zh-CN" dirty="0" err="1"/>
              <a:t>PointNet</a:t>
            </a:r>
            <a:r>
              <a:rPr lang="en-US" altLang="zh-CN" dirty="0"/>
              <a:t>: Deep Learning on Point Sets for 3D Classification and Segmentation[C]. IEEE Conference on Computer Vision &amp; Pattern Recognition(CVPR), July. 2017:77-85.</a:t>
            </a:r>
          </a:p>
          <a:p>
            <a:r>
              <a:rPr lang="en-US" altLang="zh-CN" dirty="0"/>
              <a:t>5.</a:t>
            </a:r>
            <a:r>
              <a:rPr lang="zh-CN" altLang="en-US" dirty="0"/>
              <a:t>李勇</a:t>
            </a:r>
            <a:r>
              <a:rPr lang="en-US" altLang="zh-CN" dirty="0"/>
              <a:t>.</a:t>
            </a:r>
            <a:r>
              <a:rPr lang="zh-CN" altLang="en-US" dirty="0"/>
              <a:t>三维点云场景数据获取及其场景理解关键技术综述</a:t>
            </a:r>
            <a:endParaRPr lang="en-US" altLang="zh-CN" dirty="0"/>
          </a:p>
          <a:p>
            <a:r>
              <a:rPr lang="en-US" altLang="zh-CN" dirty="0"/>
              <a:t>6. Charles R Qi, Li Yi, Hao </a:t>
            </a:r>
            <a:r>
              <a:rPr lang="en-US" altLang="zh-CN" dirty="0" err="1"/>
              <a:t>Su</a:t>
            </a:r>
            <a:r>
              <a:rPr lang="en-US" altLang="zh-CN" dirty="0"/>
              <a:t>, and Leonidas J </a:t>
            </a:r>
            <a:r>
              <a:rPr lang="en-US" altLang="zh-CN" dirty="0" err="1"/>
              <a:t>Guibas</a:t>
            </a:r>
            <a:r>
              <a:rPr lang="en-US" altLang="zh-CN" dirty="0"/>
              <a:t>. 2017b. </a:t>
            </a:r>
            <a:r>
              <a:rPr lang="en-US" altLang="zh-CN" dirty="0" err="1"/>
              <a:t>PointNet</a:t>
            </a:r>
            <a:r>
              <a:rPr lang="en-US" altLang="zh-CN" dirty="0"/>
              <a:t>++: Deep Hierarchical Feature Learning on Point Sets in a Metric Space. In </a:t>
            </a:r>
            <a:r>
              <a:rPr lang="en-US" altLang="zh-CN" i="1" dirty="0"/>
              <a:t>NIPS</a:t>
            </a:r>
            <a:r>
              <a:rPr lang="en-US" altLang="zh-CN" dirty="0"/>
              <a:t>. 5105–5114. </a:t>
            </a:r>
          </a:p>
          <a:p>
            <a:pPr lvl="0" eaLnBrk="0" hangingPunct="0"/>
            <a:r>
              <a:rPr lang="en-US" altLang="zh-CN" dirty="0"/>
              <a:t>7. </a:t>
            </a:r>
            <a:r>
              <a:rPr lang="en-US" altLang="zh-CN" dirty="0" err="1"/>
              <a:t>Yangyan</a:t>
            </a:r>
            <a:r>
              <a:rPr lang="en-US" altLang="zh-CN" dirty="0"/>
              <a:t> Li, Rui Bu, </a:t>
            </a:r>
            <a:r>
              <a:rPr lang="en-US" altLang="zh-CN" dirty="0" err="1"/>
              <a:t>Mingchao</a:t>
            </a:r>
            <a:r>
              <a:rPr lang="en-US" altLang="zh-CN" dirty="0"/>
              <a:t> Sun, Wei Wu, </a:t>
            </a:r>
            <a:r>
              <a:rPr lang="en-US" altLang="zh-CN" dirty="0" err="1"/>
              <a:t>Xinhan</a:t>
            </a:r>
            <a:r>
              <a:rPr lang="en-US" altLang="zh-CN" dirty="0"/>
              <a:t> Di, </a:t>
            </a:r>
            <a:r>
              <a:rPr lang="en-US" altLang="zh-CN" dirty="0" err="1"/>
              <a:t>Baoquan</a:t>
            </a:r>
            <a:r>
              <a:rPr lang="en-US" altLang="zh-CN" dirty="0"/>
              <a:t> Chen.    </a:t>
            </a:r>
            <a:r>
              <a:rPr lang="zh-CN" altLang="zh-CN" sz="1600" dirty="0">
                <a:solidFill>
                  <a:srgbClr val="000000"/>
                </a:solidFill>
                <a:latin typeface="Arial" panose="020B0604020202020204" pitchFamily="34" charset="0"/>
                <a:ea typeface="Lucida Grande"/>
              </a:rPr>
              <a:t>PointCNN: Convolution On </a:t>
            </a:r>
            <a:r>
              <a:rPr lang="zh-CN" altLang="zh-CN" sz="2400" dirty="0">
                <a:solidFill>
                  <a:srgbClr val="000000"/>
                </a:solidFill>
                <a:latin typeface="Arial" panose="020B0604020202020204" pitchFamily="34" charset="0"/>
                <a:ea typeface="MathJax_Caligraphic"/>
              </a:rPr>
              <a:t>X</a:t>
            </a:r>
            <a:r>
              <a:rPr lang="zh-CN" altLang="zh-CN" sz="1600" dirty="0">
                <a:solidFill>
                  <a:srgbClr val="000000"/>
                </a:solidFill>
                <a:latin typeface="Arial" panose="020B0604020202020204" pitchFamily="34" charset="0"/>
                <a:ea typeface="Lucida Grande"/>
              </a:rPr>
              <a:t>-Transformed Points</a:t>
            </a:r>
            <a:r>
              <a:rPr lang="en-US" altLang="zh-CN" sz="1600" dirty="0">
                <a:solidFill>
                  <a:srgbClr val="000000"/>
                </a:solidFill>
                <a:latin typeface="Arial" panose="020B0604020202020204" pitchFamily="34" charset="0"/>
                <a:ea typeface="Lucida Grande"/>
              </a:rPr>
              <a:t>. arXiv:1801.07791</a:t>
            </a:r>
          </a:p>
          <a:p>
            <a:pPr lvl="0" eaLnBrk="0" hangingPunct="0"/>
            <a:r>
              <a:rPr lang="en-US" altLang="zh-CN" sz="1600" dirty="0">
                <a:solidFill>
                  <a:srgbClr val="000000"/>
                </a:solidFill>
                <a:latin typeface="Arial" panose="020B0604020202020204" pitchFamily="34" charset="0"/>
                <a:ea typeface="Lucida Grande"/>
              </a:rPr>
              <a:t>8. </a:t>
            </a:r>
            <a:r>
              <a:rPr lang="en-US" altLang="zh-CN" sz="1600" dirty="0" err="1">
                <a:solidFill>
                  <a:srgbClr val="000000"/>
                </a:solidFill>
                <a:latin typeface="Arial" panose="020B0604020202020204" pitchFamily="34" charset="0"/>
                <a:ea typeface="Lucida Grande"/>
              </a:rPr>
              <a:t>Mingyang</a:t>
            </a:r>
            <a:r>
              <a:rPr lang="en-US" altLang="zh-CN" sz="1600" dirty="0">
                <a:solidFill>
                  <a:srgbClr val="000000"/>
                </a:solidFill>
                <a:latin typeface="Arial" panose="020B0604020202020204" pitchFamily="34" charset="0"/>
                <a:ea typeface="Lucida Grande"/>
              </a:rPr>
              <a:t> Jiang, </a:t>
            </a:r>
            <a:r>
              <a:rPr lang="en-US" altLang="zh-CN" sz="1600" dirty="0" err="1">
                <a:solidFill>
                  <a:srgbClr val="000000"/>
                </a:solidFill>
                <a:latin typeface="Arial" panose="020B0604020202020204" pitchFamily="34" charset="0"/>
                <a:ea typeface="Lucida Grande"/>
              </a:rPr>
              <a:t>Yiran</a:t>
            </a:r>
            <a:r>
              <a:rPr lang="en-US" altLang="zh-CN" sz="1600" dirty="0">
                <a:solidFill>
                  <a:srgbClr val="000000"/>
                </a:solidFill>
                <a:latin typeface="Arial" panose="020B0604020202020204" pitchFamily="34" charset="0"/>
                <a:ea typeface="Lucida Grande"/>
              </a:rPr>
              <a:t> Wu, </a:t>
            </a:r>
            <a:r>
              <a:rPr lang="en-US" altLang="zh-CN" sz="1600" dirty="0" err="1">
                <a:solidFill>
                  <a:srgbClr val="000000"/>
                </a:solidFill>
                <a:latin typeface="Arial" panose="020B0604020202020204" pitchFamily="34" charset="0"/>
                <a:ea typeface="Lucida Grande"/>
              </a:rPr>
              <a:t>Cewu</a:t>
            </a:r>
            <a:r>
              <a:rPr lang="en-US" altLang="zh-CN" sz="1600" dirty="0">
                <a:solidFill>
                  <a:srgbClr val="000000"/>
                </a:solidFill>
                <a:latin typeface="Arial" panose="020B0604020202020204" pitchFamily="34" charset="0"/>
                <a:ea typeface="Lucida Grande"/>
              </a:rPr>
              <a:t> Lu. </a:t>
            </a:r>
            <a:r>
              <a:rPr lang="en-US" altLang="zh-CN" sz="1600" dirty="0" err="1">
                <a:solidFill>
                  <a:srgbClr val="000000"/>
                </a:solidFill>
                <a:latin typeface="Arial" panose="020B0604020202020204" pitchFamily="34" charset="0"/>
                <a:ea typeface="Lucida Grande"/>
              </a:rPr>
              <a:t>PointSIFT</a:t>
            </a:r>
            <a:r>
              <a:rPr lang="en-US" altLang="zh-CN" sz="1600" dirty="0">
                <a:solidFill>
                  <a:srgbClr val="000000"/>
                </a:solidFill>
                <a:latin typeface="Arial" panose="020B0604020202020204" pitchFamily="34" charset="0"/>
                <a:ea typeface="Lucida Grande"/>
              </a:rPr>
              <a:t>: A SIFT-like Network Module for 3D Point Cloud Semantic Segmentation. arXiv:1807.00652</a:t>
            </a:r>
          </a:p>
          <a:p>
            <a:pPr eaLnBrk="0" hangingPunct="0"/>
            <a:r>
              <a:rPr lang="en-US" altLang="zh-CN" sz="1600" dirty="0">
                <a:solidFill>
                  <a:srgbClr val="000000"/>
                </a:solidFill>
                <a:latin typeface="Arial" panose="020B0604020202020204" pitchFamily="34" charset="0"/>
                <a:ea typeface="Lucida Grande"/>
              </a:rPr>
              <a:t>9. </a:t>
            </a:r>
            <a:r>
              <a:rPr lang="en-US" altLang="zh-CN" sz="1600" dirty="0" err="1">
                <a:solidFill>
                  <a:srgbClr val="000000"/>
                </a:solidFill>
                <a:latin typeface="Arial" panose="020B0604020202020204" pitchFamily="34" charset="0"/>
                <a:ea typeface="Lucida Grande"/>
              </a:rPr>
              <a:t>Iro</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ArmeniOzan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SenerAmir</a:t>
            </a:r>
            <a:r>
              <a:rPr lang="en-US" altLang="zh-CN" sz="1600" dirty="0">
                <a:solidFill>
                  <a:srgbClr val="000000"/>
                </a:solidFill>
                <a:latin typeface="Arial" panose="020B0604020202020204" pitchFamily="34" charset="0"/>
                <a:ea typeface="Lucida Grande"/>
              </a:rPr>
              <a:t> Roshan </a:t>
            </a:r>
            <a:r>
              <a:rPr lang="en-US" altLang="zh-CN" sz="1600" dirty="0" err="1">
                <a:solidFill>
                  <a:srgbClr val="000000"/>
                </a:solidFill>
                <a:latin typeface="Arial" panose="020B0604020202020204" pitchFamily="34" charset="0"/>
                <a:ea typeface="Lucida Grande"/>
              </a:rPr>
              <a:t>ZamirHelen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JiangIoannis</a:t>
            </a:r>
            <a:r>
              <a:rPr lang="en-US" altLang="zh-CN" sz="1600" dirty="0">
                <a:solidFill>
                  <a:srgbClr val="000000"/>
                </a:solidFill>
                <a:latin typeface="Arial" panose="020B0604020202020204" pitchFamily="34" charset="0"/>
                <a:ea typeface="Lucida Grande"/>
              </a:rPr>
              <a:t> K. </a:t>
            </a:r>
            <a:r>
              <a:rPr lang="en-US" altLang="zh-CN" sz="1600" dirty="0" err="1">
                <a:solidFill>
                  <a:srgbClr val="000000"/>
                </a:solidFill>
                <a:latin typeface="Arial" panose="020B0604020202020204" pitchFamily="34" charset="0"/>
                <a:ea typeface="Lucida Grande"/>
              </a:rPr>
              <a:t>BrilakisMartin</a:t>
            </a:r>
            <a:r>
              <a:rPr lang="en-US" altLang="zh-CN" sz="1600" dirty="0">
                <a:solidFill>
                  <a:srgbClr val="000000"/>
                </a:solidFill>
                <a:latin typeface="Arial" panose="020B0604020202020204" pitchFamily="34" charset="0"/>
                <a:ea typeface="Lucida Grande"/>
              </a:rPr>
              <a:t> </a:t>
            </a:r>
            <a:r>
              <a:rPr lang="en-US" altLang="zh-CN" sz="1600" dirty="0" err="1">
                <a:solidFill>
                  <a:srgbClr val="000000"/>
                </a:solidFill>
                <a:latin typeface="Arial" panose="020B0604020202020204" pitchFamily="34" charset="0"/>
                <a:ea typeface="Lucida Grande"/>
              </a:rPr>
              <a:t>FischerSilvio</a:t>
            </a:r>
            <a:r>
              <a:rPr lang="en-US" altLang="zh-CN" sz="1600" dirty="0">
                <a:solidFill>
                  <a:srgbClr val="000000"/>
                </a:solidFill>
                <a:latin typeface="Arial" panose="020B0604020202020204" pitchFamily="34" charset="0"/>
                <a:ea typeface="Lucida Grande"/>
              </a:rPr>
              <a:t> Savarese. </a:t>
            </a:r>
            <a:r>
              <a:rPr lang="en-US" altLang="zh-CN" sz="1600" dirty="0"/>
              <a:t>3D Semantic Parsing of Large-Scale Indoor Spaces. CVPR 2016</a:t>
            </a:r>
          </a:p>
          <a:p>
            <a:pPr eaLnBrk="0" hangingPunct="0"/>
            <a:r>
              <a:rPr lang="en-US" altLang="zh-CN" sz="1600" dirty="0"/>
              <a:t>10. Timo </a:t>
            </a:r>
            <a:r>
              <a:rPr lang="en-US" altLang="zh-CN" sz="1600" dirty="0" err="1"/>
              <a:t>Hackel</a:t>
            </a:r>
            <a:r>
              <a:rPr lang="en-US" altLang="zh-CN" sz="1600" dirty="0"/>
              <a:t> and N. </a:t>
            </a:r>
            <a:r>
              <a:rPr lang="en-US" altLang="zh-CN" sz="1600" dirty="0" err="1"/>
              <a:t>Savinov</a:t>
            </a:r>
            <a:r>
              <a:rPr lang="en-US" altLang="zh-CN" sz="1600" dirty="0"/>
              <a:t> and L. </a:t>
            </a:r>
            <a:r>
              <a:rPr lang="en-US" altLang="zh-CN" sz="1600" dirty="0" err="1"/>
              <a:t>Ladicky</a:t>
            </a:r>
            <a:r>
              <a:rPr lang="en-US" altLang="zh-CN" sz="1600" dirty="0"/>
              <a:t> and Jan D. Wegner and K. Schindler and M. </a:t>
            </a:r>
            <a:r>
              <a:rPr lang="en-US" altLang="zh-CN" sz="1600" dirty="0" err="1"/>
              <a:t>Pollefeys</a:t>
            </a:r>
            <a:r>
              <a:rPr lang="en-US" altLang="zh-CN" sz="1600" dirty="0"/>
              <a:t>. SEMANTIC3D.NET: A new large-scale point cloud classification benchmark. ISPRS Annals of the Photogrammetry, Remote Sensing and Spatial Information Sciences</a:t>
            </a:r>
          </a:p>
          <a:p>
            <a:pPr eaLnBrk="0" hangingPunct="0"/>
            <a:r>
              <a:rPr lang="en-US" altLang="zh-CN" sz="1600" dirty="0"/>
              <a:t>11. </a:t>
            </a:r>
            <a:r>
              <a:rPr lang="en-US" altLang="zh-CN" sz="1600" dirty="0" err="1"/>
              <a:t>Loic</a:t>
            </a:r>
            <a:r>
              <a:rPr lang="en-US" altLang="zh-CN" sz="1600" dirty="0"/>
              <a:t> Landrieu, Martin </a:t>
            </a:r>
            <a:r>
              <a:rPr lang="en-US" altLang="zh-CN" sz="1600" dirty="0" err="1"/>
              <a:t>Simonovsky</a:t>
            </a:r>
            <a:r>
              <a:rPr lang="en-US" altLang="zh-CN" sz="1600" dirty="0"/>
              <a:t>. Large-scale Point Cloud Semantic Segmentation with </a:t>
            </a:r>
            <a:r>
              <a:rPr lang="en-US" altLang="zh-CN" sz="1600" dirty="0" err="1"/>
              <a:t>Superpoint</a:t>
            </a:r>
            <a:r>
              <a:rPr lang="en-US" altLang="zh-CN" sz="1600" dirty="0"/>
              <a:t> Graphs. arXiv:1711.09869</a:t>
            </a:r>
          </a:p>
          <a:p>
            <a:pPr lvl="0" eaLnBrk="0" hangingPunct="0"/>
            <a:endParaRPr lang="en-US" altLang="zh-CN" sz="1600" dirty="0">
              <a:solidFill>
                <a:srgbClr val="000000"/>
              </a:solidFill>
              <a:latin typeface="Arial" panose="020B0604020202020204" pitchFamily="34" charset="0"/>
              <a:ea typeface="Lucida Grande"/>
            </a:endParaRPr>
          </a:p>
          <a:p>
            <a:pPr lvl="0" eaLnBrk="0" hangingPunct="0"/>
            <a:endParaRPr lang="en-US" altLang="zh-CN" sz="1600" dirty="0">
              <a:solidFill>
                <a:srgbClr val="000000"/>
              </a:solidFill>
              <a:latin typeface="Arial" panose="020B0604020202020204" pitchFamily="34" charset="0"/>
              <a:ea typeface="Lucida Grande"/>
            </a:endParaRPr>
          </a:p>
          <a:p>
            <a:pPr lvl="0" eaLnBrk="0" hangingPunct="0"/>
            <a:endParaRPr lang="zh-CN" altLang="zh-CN" sz="1600" dirty="0">
              <a:solidFill>
                <a:srgbClr val="000000"/>
              </a:solidFill>
              <a:latin typeface="Arial" panose="020B0604020202020204" pitchFamily="34" charset="0"/>
              <a:ea typeface="Lucida Grande"/>
            </a:endParaRPr>
          </a:p>
          <a:p>
            <a:pPr lvl="0" eaLnBrk="0" hangingPunct="0"/>
            <a:endParaRPr lang="zh-CN" altLang="zh-CN" sz="2000" dirty="0">
              <a:latin typeface="Arial" panose="020B0604020202020204" pitchFamily="34" charset="0"/>
            </a:endParaRPr>
          </a:p>
          <a:p>
            <a:r>
              <a:rPr lang="en-US" altLang="zh-CN" dirty="0"/>
              <a:t>  </a:t>
            </a:r>
            <a:br>
              <a:rPr lang="zh-CN" altLang="en-US" dirty="0"/>
            </a:br>
            <a:endParaRPr lang="en-US" altLang="zh-CN" dirty="0"/>
          </a:p>
          <a:p>
            <a:br>
              <a:rPr lang="zh-CN" altLang="en-US" dirty="0"/>
            </a:br>
            <a:endParaRPr lang="zh-CN" altLang="en-US" dirty="0"/>
          </a:p>
        </p:txBody>
      </p:sp>
      <p:sp>
        <p:nvSpPr>
          <p:cNvPr id="7" name="Rectangle 2">
            <a:extLst>
              <a:ext uri="{FF2B5EF4-FFF2-40B4-BE49-F238E27FC236}">
                <a16:creationId xmlns:a16="http://schemas.microsoft.com/office/drawing/2014/main" id="{CD0C21B4-9F72-464B-9440-53DD286070FC}"/>
              </a:ext>
            </a:extLst>
          </p:cNvPr>
          <p:cNvSpPr>
            <a:spLocks noChangeArrowheads="1"/>
          </p:cNvSpPr>
          <p:nvPr/>
        </p:nvSpPr>
        <p:spPr bwMode="auto">
          <a:xfrm>
            <a:off x="7293471" y="6218588"/>
            <a:ext cx="134674" cy="43724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3308" tIns="79350" rIns="0" bIns="79350"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marL="457200" eaLnBrk="0" hangingPunct="0">
              <a:defRPr>
                <a:solidFill>
                  <a:schemeClr val="tx1"/>
                </a:solidFill>
                <a:latin typeface="Arial" panose="020B0604020202020204" pitchFamily="34" charset="0"/>
              </a:defRPr>
            </a:lvl2pPr>
            <a:lvl3pPr marL="914400" eaLnBrk="0" hangingPunct="0">
              <a:defRPr>
                <a:solidFill>
                  <a:schemeClr val="tx1"/>
                </a:solidFill>
                <a:latin typeface="Arial" panose="020B0604020202020204" pitchFamily="34" charset="0"/>
              </a:defRPr>
            </a:lvl3pPr>
            <a:lvl4pPr marL="1371600" eaLnBrk="0" hangingPunct="0">
              <a:defRPr>
                <a:solidFill>
                  <a:schemeClr val="tx1"/>
                </a:solidFill>
                <a:latin typeface="Arial" panose="020B0604020202020204" pitchFamily="34" charset="0"/>
              </a:defRPr>
            </a:lvl4pPr>
            <a:lvl5pPr marL="1828800"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708458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2" name="矩形 1">
            <a:extLst>
              <a:ext uri="{FF2B5EF4-FFF2-40B4-BE49-F238E27FC236}">
                <a16:creationId xmlns:a16="http://schemas.microsoft.com/office/drawing/2014/main" id="{94AEA2C9-767C-4BFF-83D7-A6FFB270182A}"/>
              </a:ext>
            </a:extLst>
          </p:cNvPr>
          <p:cNvSpPr/>
          <p:nvPr/>
        </p:nvSpPr>
        <p:spPr>
          <a:xfrm>
            <a:off x="3913301" y="2090671"/>
            <a:ext cx="5032147" cy="1754326"/>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感谢泡泡机器人</a:t>
            </a:r>
            <a:endPar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谢谢大家的收看</a:t>
            </a:r>
          </a:p>
        </p:txBody>
      </p:sp>
    </p:spTree>
    <p:extLst>
      <p:ext uri="{BB962C8B-B14F-4D97-AF65-F5344CB8AC3E}">
        <p14:creationId xmlns:p14="http://schemas.microsoft.com/office/powerpoint/2010/main" val="1955541530"/>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animEffect transition="in" filter="randombar(horizontal)">
                                      <p:cBhvr>
                                        <p:cTn id="15" dur="500"/>
                                        <p:tgtEl>
                                          <p:spTgt spid="2">
                                            <p:txEl>
                                              <p:pRg st="0" end="0"/>
                                            </p:txEl>
                                          </p:spTgt>
                                        </p:tgtEl>
                                      </p:cBhvr>
                                    </p:animEffect>
                                  </p:childTnLst>
                                </p:cTn>
                              </p:par>
                              <p:par>
                                <p:cTn id="16" presetID="14" presetClass="entr" presetSubtype="10" fill="hold" nodeType="withEffect">
                                  <p:stCondLst>
                                    <p:cond delay="0"/>
                                  </p:stCondLst>
                                  <p:childTnLst>
                                    <p:set>
                                      <p:cBhvr>
                                        <p:cTn id="17" dur="1" fill="hold">
                                          <p:stCondLst>
                                            <p:cond delay="0"/>
                                          </p:stCondLst>
                                        </p:cTn>
                                        <p:tgtEl>
                                          <p:spTgt spid="2">
                                            <p:txEl>
                                              <p:pRg st="1" end="1"/>
                                            </p:txEl>
                                          </p:spTgt>
                                        </p:tgtEl>
                                        <p:attrNameLst>
                                          <p:attrName>style.visibility</p:attrName>
                                        </p:attrNameLst>
                                      </p:cBhvr>
                                      <p:to>
                                        <p:strVal val="visible"/>
                                      </p:to>
                                    </p:set>
                                    <p:animEffect transition="in" filter="randombar(horizontal)">
                                      <p:cBhvr>
                                        <p:cTn id="18"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344184" y="2588271"/>
            <a:ext cx="3960439" cy="677108"/>
          </a:xfrm>
          <a:prstGeom prst="rect">
            <a:avLst/>
          </a:prstGeom>
          <a:noFill/>
        </p:spPr>
        <p:txBody>
          <a:bodyPr wrap="square" lIns="0" tIns="0" rIns="0" bIns="0" rtlCol="0">
            <a:spAutoFit/>
          </a:bodyPr>
          <a:lstStyle/>
          <a:p>
            <a:r>
              <a:rPr lang="zh-CN" altLang="en-US" sz="4400" dirty="0">
                <a:solidFill>
                  <a:schemeClr val="accent1"/>
                </a:solidFill>
                <a:latin typeface="微软雅黑" panose="020B0503020204020204" pitchFamily="34" charset="-122"/>
                <a:ea typeface="微软雅黑" panose="020B0503020204020204" pitchFamily="34" charset="-122"/>
                <a:cs typeface="+mn-ea"/>
                <a:sym typeface="+mn-lt"/>
              </a:rPr>
              <a:t>三维视觉的发展</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01</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844135"/>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4" name="图片 3">
            <a:extLst>
              <a:ext uri="{FF2B5EF4-FFF2-40B4-BE49-F238E27FC236}">
                <a16:creationId xmlns:a16="http://schemas.microsoft.com/office/drawing/2014/main" id="{99044CB1-FB77-4C16-A685-E7006CC98CAA}"/>
              </a:ext>
            </a:extLst>
          </p:cNvPr>
          <p:cNvPicPr>
            <a:picLocks noChangeAspect="1"/>
          </p:cNvPicPr>
          <p:nvPr/>
        </p:nvPicPr>
        <p:blipFill>
          <a:blip r:embed="rId5"/>
          <a:stretch>
            <a:fillRect/>
          </a:stretch>
        </p:blipFill>
        <p:spPr>
          <a:xfrm>
            <a:off x="1172791" y="897653"/>
            <a:ext cx="10657184" cy="6059913"/>
          </a:xfrm>
          <a:prstGeom prst="rect">
            <a:avLst/>
          </a:prstGeom>
        </p:spPr>
      </p:pic>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三维视觉已广泛应用于许多智能设备和产品中</a:t>
            </a:r>
          </a:p>
        </p:txBody>
      </p:sp>
    </p:spTree>
    <p:extLst>
      <p:ext uri="{BB962C8B-B14F-4D97-AF65-F5344CB8AC3E}">
        <p14:creationId xmlns:p14="http://schemas.microsoft.com/office/powerpoint/2010/main" val="1853198884"/>
      </p:ext>
    </p:extLst>
  </p:cSld>
  <p:clrMapOvr>
    <a:masterClrMapping/>
  </p:clrMapOvr>
  <p:transition spd="slow" advTm="0">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三维视觉依赖于三维传感器设备</a:t>
            </a:r>
          </a:p>
        </p:txBody>
      </p:sp>
      <p:pic>
        <p:nvPicPr>
          <p:cNvPr id="2" name="图片 1">
            <a:extLst>
              <a:ext uri="{FF2B5EF4-FFF2-40B4-BE49-F238E27FC236}">
                <a16:creationId xmlns:a16="http://schemas.microsoft.com/office/drawing/2014/main" id="{ABB8A9EC-6C79-40F4-AF3D-C51B529E3DD7}"/>
              </a:ext>
            </a:extLst>
          </p:cNvPr>
          <p:cNvPicPr>
            <a:picLocks noChangeAspect="1"/>
          </p:cNvPicPr>
          <p:nvPr/>
        </p:nvPicPr>
        <p:blipFill>
          <a:blip r:embed="rId5"/>
          <a:stretch>
            <a:fillRect/>
          </a:stretch>
        </p:blipFill>
        <p:spPr>
          <a:xfrm>
            <a:off x="1101441" y="1057487"/>
            <a:ext cx="10655867" cy="5923971"/>
          </a:xfrm>
          <a:prstGeom prst="rect">
            <a:avLst/>
          </a:prstGeom>
        </p:spPr>
      </p:pic>
    </p:spTree>
    <p:extLst>
      <p:ext uri="{BB962C8B-B14F-4D97-AF65-F5344CB8AC3E}">
        <p14:creationId xmlns:p14="http://schemas.microsoft.com/office/powerpoint/2010/main" val="4151401503"/>
      </p:ext>
    </p:extLst>
  </p:cSld>
  <p:clrMapOvr>
    <a:masterClrMapping/>
  </p:clrMapOvr>
  <p:transition spd="slow" advTm="0">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三维视觉的发展</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sp>
        <p:nvSpPr>
          <p:cNvPr id="19" name="文本框 18">
            <a:extLst>
              <a:ext uri="{FF2B5EF4-FFF2-40B4-BE49-F238E27FC236}">
                <a16:creationId xmlns:a16="http://schemas.microsoft.com/office/drawing/2014/main" id="{07B9C2C5-09D4-43FC-BE2F-13D446599F33}"/>
              </a:ext>
            </a:extLst>
          </p:cNvPr>
          <p:cNvSpPr txBox="1"/>
          <p:nvPr/>
        </p:nvSpPr>
        <p:spPr>
          <a:xfrm>
            <a:off x="608929" y="767343"/>
            <a:ext cx="4831856" cy="369332"/>
          </a:xfrm>
          <a:prstGeom prst="rect">
            <a:avLst/>
          </a:prstGeom>
          <a:noFill/>
        </p:spPr>
        <p:txBody>
          <a:bodyPr wrap="square" rtlCol="0">
            <a:spAutoFit/>
          </a:bodyPr>
          <a:lstStyle/>
          <a:p>
            <a:r>
              <a:rPr lang="zh-CN" altLang="en-US" dirty="0"/>
              <a:t>三维视觉与多学科交叉融合</a:t>
            </a:r>
          </a:p>
        </p:txBody>
      </p:sp>
      <p:pic>
        <p:nvPicPr>
          <p:cNvPr id="3" name="图片 2">
            <a:extLst>
              <a:ext uri="{FF2B5EF4-FFF2-40B4-BE49-F238E27FC236}">
                <a16:creationId xmlns:a16="http://schemas.microsoft.com/office/drawing/2014/main" id="{70F70914-81CC-4C17-983E-33AC007A585F}"/>
              </a:ext>
            </a:extLst>
          </p:cNvPr>
          <p:cNvPicPr>
            <a:picLocks noChangeAspect="1"/>
          </p:cNvPicPr>
          <p:nvPr/>
        </p:nvPicPr>
        <p:blipFill>
          <a:blip r:embed="rId5"/>
          <a:stretch>
            <a:fillRect/>
          </a:stretch>
        </p:blipFill>
        <p:spPr>
          <a:xfrm>
            <a:off x="1316807" y="1231291"/>
            <a:ext cx="10081120" cy="1865008"/>
          </a:xfrm>
          <a:prstGeom prst="rect">
            <a:avLst/>
          </a:prstGeom>
        </p:spPr>
      </p:pic>
      <p:sp>
        <p:nvSpPr>
          <p:cNvPr id="4" name="椭圆 3">
            <a:extLst>
              <a:ext uri="{FF2B5EF4-FFF2-40B4-BE49-F238E27FC236}">
                <a16:creationId xmlns:a16="http://schemas.microsoft.com/office/drawing/2014/main" id="{AF1A8A51-37BD-46F1-8FF6-56196FD46291}"/>
              </a:ext>
            </a:extLst>
          </p:cNvPr>
          <p:cNvSpPr/>
          <p:nvPr/>
        </p:nvSpPr>
        <p:spPr>
          <a:xfrm>
            <a:off x="4756709" y="4624437"/>
            <a:ext cx="1600658" cy="1080120"/>
          </a:xfrm>
          <a:prstGeom prst="ellipse">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三维视觉</a:t>
            </a:r>
          </a:p>
        </p:txBody>
      </p:sp>
      <p:sp>
        <p:nvSpPr>
          <p:cNvPr id="5" name="椭圆 4">
            <a:extLst>
              <a:ext uri="{FF2B5EF4-FFF2-40B4-BE49-F238E27FC236}">
                <a16:creationId xmlns:a16="http://schemas.microsoft.com/office/drawing/2014/main" id="{16FDB0FB-7548-46B0-A02D-3FFA7B5F08DB}"/>
              </a:ext>
            </a:extLst>
          </p:cNvPr>
          <p:cNvSpPr/>
          <p:nvPr/>
        </p:nvSpPr>
        <p:spPr>
          <a:xfrm>
            <a:off x="3522329" y="3668300"/>
            <a:ext cx="1224136" cy="936104"/>
          </a:xfrm>
          <a:prstGeom prst="ellipse">
            <a:avLst/>
          </a:prstGeom>
          <a:solidFill>
            <a:srgbClr val="92D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3D</a:t>
            </a:r>
            <a:r>
              <a:rPr lang="zh-CN" altLang="en-US" sz="1600" dirty="0">
                <a:solidFill>
                  <a:schemeClr val="tx1"/>
                </a:solidFill>
              </a:rPr>
              <a:t>重建</a:t>
            </a:r>
          </a:p>
        </p:txBody>
      </p:sp>
      <p:sp>
        <p:nvSpPr>
          <p:cNvPr id="11" name="椭圆 10">
            <a:extLst>
              <a:ext uri="{FF2B5EF4-FFF2-40B4-BE49-F238E27FC236}">
                <a16:creationId xmlns:a16="http://schemas.microsoft.com/office/drawing/2014/main" id="{333B0D0E-6781-45DA-A992-97D24A28C60C}"/>
              </a:ext>
            </a:extLst>
          </p:cNvPr>
          <p:cNvSpPr/>
          <p:nvPr/>
        </p:nvSpPr>
        <p:spPr>
          <a:xfrm>
            <a:off x="6184018" y="3408191"/>
            <a:ext cx="1224136" cy="936104"/>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SLAM</a:t>
            </a:r>
            <a:endParaRPr lang="zh-CN" altLang="en-US" sz="1600" dirty="0">
              <a:solidFill>
                <a:schemeClr val="tx1"/>
              </a:solidFill>
            </a:endParaRPr>
          </a:p>
        </p:txBody>
      </p:sp>
      <p:sp>
        <p:nvSpPr>
          <p:cNvPr id="12" name="椭圆 11">
            <a:extLst>
              <a:ext uri="{FF2B5EF4-FFF2-40B4-BE49-F238E27FC236}">
                <a16:creationId xmlns:a16="http://schemas.microsoft.com/office/drawing/2014/main" id="{E465DE28-280C-4C98-A7F0-045E0E00A4C7}"/>
              </a:ext>
            </a:extLst>
          </p:cNvPr>
          <p:cNvSpPr/>
          <p:nvPr/>
        </p:nvSpPr>
        <p:spPr>
          <a:xfrm>
            <a:off x="2303128" y="5654679"/>
            <a:ext cx="2409851" cy="936104"/>
          </a:xfrm>
          <a:prstGeom prst="ellipse">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摄影测量与遥感</a:t>
            </a:r>
          </a:p>
        </p:txBody>
      </p:sp>
      <p:sp>
        <p:nvSpPr>
          <p:cNvPr id="13" name="椭圆 12">
            <a:extLst>
              <a:ext uri="{FF2B5EF4-FFF2-40B4-BE49-F238E27FC236}">
                <a16:creationId xmlns:a16="http://schemas.microsoft.com/office/drawing/2014/main" id="{BB5C618F-671A-4F42-BFAC-FA05B35C79A4}"/>
              </a:ext>
            </a:extLst>
          </p:cNvPr>
          <p:cNvSpPr/>
          <p:nvPr/>
        </p:nvSpPr>
        <p:spPr>
          <a:xfrm>
            <a:off x="6796086" y="5533307"/>
            <a:ext cx="1224136" cy="936104"/>
          </a:xfrm>
          <a:prstGeom prst="ellipse">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SFM</a:t>
            </a:r>
            <a:endParaRPr lang="zh-CN" altLang="en-US" sz="1600" dirty="0">
              <a:solidFill>
                <a:schemeClr val="tx1"/>
              </a:solidFill>
            </a:endParaRPr>
          </a:p>
        </p:txBody>
      </p:sp>
      <p:cxnSp>
        <p:nvCxnSpPr>
          <p:cNvPr id="8" name="直接连接符 7">
            <a:extLst>
              <a:ext uri="{FF2B5EF4-FFF2-40B4-BE49-F238E27FC236}">
                <a16:creationId xmlns:a16="http://schemas.microsoft.com/office/drawing/2014/main" id="{39E79629-48B3-4A9B-A8E0-600C84A8FDDE}"/>
              </a:ext>
            </a:extLst>
          </p:cNvPr>
          <p:cNvCxnSpPr>
            <a:stCxn id="5" idx="5"/>
            <a:endCxn id="4" idx="1"/>
          </p:cNvCxnSpPr>
          <p:nvPr/>
        </p:nvCxnSpPr>
        <p:spPr>
          <a:xfrm>
            <a:off x="4567194" y="4467315"/>
            <a:ext cx="423926" cy="315302"/>
          </a:xfrm>
          <a:prstGeom prst="line">
            <a:avLst/>
          </a:prstGeom>
        </p:spPr>
        <p:style>
          <a:lnRef idx="1">
            <a:schemeClr val="dk1"/>
          </a:lnRef>
          <a:fillRef idx="0">
            <a:schemeClr val="dk1"/>
          </a:fillRef>
          <a:effectRef idx="0">
            <a:schemeClr val="dk1"/>
          </a:effectRef>
          <a:fontRef idx="minor">
            <a:schemeClr val="tx1"/>
          </a:fontRef>
        </p:style>
      </p:cxnSp>
      <p:cxnSp>
        <p:nvCxnSpPr>
          <p:cNvPr id="10" name="直接连接符 9">
            <a:extLst>
              <a:ext uri="{FF2B5EF4-FFF2-40B4-BE49-F238E27FC236}">
                <a16:creationId xmlns:a16="http://schemas.microsoft.com/office/drawing/2014/main" id="{0EBAA599-8A91-45FC-AC87-5C0FFC3AF4B4}"/>
              </a:ext>
            </a:extLst>
          </p:cNvPr>
          <p:cNvCxnSpPr>
            <a:stCxn id="11" idx="3"/>
            <a:endCxn id="4" idx="7"/>
          </p:cNvCxnSpPr>
          <p:nvPr/>
        </p:nvCxnSpPr>
        <p:spPr>
          <a:xfrm flipH="1">
            <a:off x="6122956" y="4207206"/>
            <a:ext cx="240333" cy="575411"/>
          </a:xfrm>
          <a:prstGeom prst="line">
            <a:avLst/>
          </a:prstGeom>
        </p:spPr>
        <p:style>
          <a:lnRef idx="1">
            <a:schemeClr val="dk1"/>
          </a:lnRef>
          <a:fillRef idx="0">
            <a:schemeClr val="dk1"/>
          </a:fillRef>
          <a:effectRef idx="0">
            <a:schemeClr val="dk1"/>
          </a:effectRef>
          <a:fontRef idx="minor">
            <a:schemeClr val="tx1"/>
          </a:fontRef>
        </p:style>
      </p:cxnSp>
      <p:cxnSp>
        <p:nvCxnSpPr>
          <p:cNvPr id="15" name="直接连接符 14">
            <a:extLst>
              <a:ext uri="{FF2B5EF4-FFF2-40B4-BE49-F238E27FC236}">
                <a16:creationId xmlns:a16="http://schemas.microsoft.com/office/drawing/2014/main" id="{84BECCE5-AD4A-4C83-B3D0-98939D48F538}"/>
              </a:ext>
            </a:extLst>
          </p:cNvPr>
          <p:cNvCxnSpPr>
            <a:stCxn id="12" idx="7"/>
            <a:endCxn id="4" idx="3"/>
          </p:cNvCxnSpPr>
          <p:nvPr/>
        </p:nvCxnSpPr>
        <p:spPr>
          <a:xfrm flipV="1">
            <a:off x="4360064" y="5546377"/>
            <a:ext cx="631056" cy="245391"/>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a:extLst>
              <a:ext uri="{FF2B5EF4-FFF2-40B4-BE49-F238E27FC236}">
                <a16:creationId xmlns:a16="http://schemas.microsoft.com/office/drawing/2014/main" id="{87FCAF5A-6B2B-4AD6-B4C9-3BF3346147C5}"/>
              </a:ext>
            </a:extLst>
          </p:cNvPr>
          <p:cNvCxnSpPr>
            <a:stCxn id="4" idx="5"/>
            <a:endCxn id="13" idx="2"/>
          </p:cNvCxnSpPr>
          <p:nvPr/>
        </p:nvCxnSpPr>
        <p:spPr>
          <a:xfrm>
            <a:off x="6122956" y="5546377"/>
            <a:ext cx="673130" cy="454982"/>
          </a:xfrm>
          <a:prstGeom prst="line">
            <a:avLst/>
          </a:prstGeom>
        </p:spPr>
        <p:style>
          <a:lnRef idx="1">
            <a:schemeClr val="dk1"/>
          </a:lnRef>
          <a:fillRef idx="0">
            <a:schemeClr val="dk1"/>
          </a:fillRef>
          <a:effectRef idx="0">
            <a:schemeClr val="dk1"/>
          </a:effectRef>
          <a:fontRef idx="minor">
            <a:schemeClr val="tx1"/>
          </a:fontRef>
        </p:style>
      </p:cxnSp>
      <p:sp>
        <p:nvSpPr>
          <p:cNvPr id="22" name="椭圆 21">
            <a:extLst>
              <a:ext uri="{FF2B5EF4-FFF2-40B4-BE49-F238E27FC236}">
                <a16:creationId xmlns:a16="http://schemas.microsoft.com/office/drawing/2014/main" id="{19DE6E63-912E-43B5-982A-6A2C670C8788}"/>
              </a:ext>
            </a:extLst>
          </p:cNvPr>
          <p:cNvSpPr/>
          <p:nvPr/>
        </p:nvSpPr>
        <p:spPr>
          <a:xfrm>
            <a:off x="5018986" y="6169638"/>
            <a:ext cx="1224136" cy="936104"/>
          </a:xfrm>
          <a:prstGeom prst="ellipse">
            <a:avLst/>
          </a:prstGeom>
          <a:solidFill>
            <a:srgbClr val="00B0F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3D</a:t>
            </a:r>
            <a:r>
              <a:rPr lang="zh-CN" altLang="en-US" sz="1600" dirty="0">
                <a:solidFill>
                  <a:schemeClr val="tx1"/>
                </a:solidFill>
              </a:rPr>
              <a:t>打印</a:t>
            </a:r>
          </a:p>
        </p:txBody>
      </p:sp>
      <p:cxnSp>
        <p:nvCxnSpPr>
          <p:cNvPr id="20" name="直接连接符 19">
            <a:extLst>
              <a:ext uri="{FF2B5EF4-FFF2-40B4-BE49-F238E27FC236}">
                <a16:creationId xmlns:a16="http://schemas.microsoft.com/office/drawing/2014/main" id="{AC80019A-2EF0-48F9-B89B-6101127AEC96}"/>
              </a:ext>
            </a:extLst>
          </p:cNvPr>
          <p:cNvCxnSpPr>
            <a:stCxn id="4" idx="4"/>
            <a:endCxn id="22" idx="0"/>
          </p:cNvCxnSpPr>
          <p:nvPr/>
        </p:nvCxnSpPr>
        <p:spPr>
          <a:xfrm>
            <a:off x="5557038" y="5704557"/>
            <a:ext cx="74016" cy="465081"/>
          </a:xfrm>
          <a:prstGeom prst="line">
            <a:avLst/>
          </a:prstGeom>
        </p:spPr>
        <p:style>
          <a:lnRef idx="1">
            <a:schemeClr val="dk1"/>
          </a:lnRef>
          <a:fillRef idx="0">
            <a:schemeClr val="dk1"/>
          </a:fillRef>
          <a:effectRef idx="0">
            <a:schemeClr val="dk1"/>
          </a:effectRef>
          <a:fontRef idx="minor">
            <a:schemeClr val="tx1"/>
          </a:fontRef>
        </p:style>
      </p:cxnSp>
      <p:sp>
        <p:nvSpPr>
          <p:cNvPr id="25" name="文本框 24">
            <a:extLst>
              <a:ext uri="{FF2B5EF4-FFF2-40B4-BE49-F238E27FC236}">
                <a16:creationId xmlns:a16="http://schemas.microsoft.com/office/drawing/2014/main" id="{77064F0C-CA16-408A-A6B8-8E79F5709D1B}"/>
              </a:ext>
            </a:extLst>
          </p:cNvPr>
          <p:cNvSpPr txBox="1"/>
          <p:nvPr/>
        </p:nvSpPr>
        <p:spPr>
          <a:xfrm>
            <a:off x="380703" y="3572846"/>
            <a:ext cx="4831856" cy="369332"/>
          </a:xfrm>
          <a:prstGeom prst="rect">
            <a:avLst/>
          </a:prstGeom>
          <a:noFill/>
        </p:spPr>
        <p:txBody>
          <a:bodyPr wrap="square" rtlCol="0">
            <a:spAutoFit/>
          </a:bodyPr>
          <a:lstStyle/>
          <a:p>
            <a:r>
              <a:rPr lang="zh-CN" altLang="en-US" dirty="0"/>
              <a:t>三维视觉与多研究方向融合</a:t>
            </a:r>
          </a:p>
        </p:txBody>
      </p:sp>
      <p:sp>
        <p:nvSpPr>
          <p:cNvPr id="26" name="椭圆 25">
            <a:extLst>
              <a:ext uri="{FF2B5EF4-FFF2-40B4-BE49-F238E27FC236}">
                <a16:creationId xmlns:a16="http://schemas.microsoft.com/office/drawing/2014/main" id="{97772E18-995C-456E-8AD0-9B2640A162BD}"/>
              </a:ext>
            </a:extLst>
          </p:cNvPr>
          <p:cNvSpPr/>
          <p:nvPr/>
        </p:nvSpPr>
        <p:spPr>
          <a:xfrm>
            <a:off x="6861423" y="4459508"/>
            <a:ext cx="2409851" cy="936104"/>
          </a:xfrm>
          <a:prstGeom prst="ellipse">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多模态感知</a:t>
            </a:r>
          </a:p>
        </p:txBody>
      </p:sp>
      <p:cxnSp>
        <p:nvCxnSpPr>
          <p:cNvPr id="27" name="直接连接符 26">
            <a:extLst>
              <a:ext uri="{FF2B5EF4-FFF2-40B4-BE49-F238E27FC236}">
                <a16:creationId xmlns:a16="http://schemas.microsoft.com/office/drawing/2014/main" id="{DF82F3FA-698B-4B32-8200-4B966DB4F1E9}"/>
              </a:ext>
            </a:extLst>
          </p:cNvPr>
          <p:cNvCxnSpPr>
            <a:cxnSpLocks/>
            <a:stCxn id="26" idx="2"/>
            <a:endCxn id="4" idx="6"/>
          </p:cNvCxnSpPr>
          <p:nvPr/>
        </p:nvCxnSpPr>
        <p:spPr>
          <a:xfrm flipH="1">
            <a:off x="6357367" y="4927560"/>
            <a:ext cx="504056" cy="23693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7338901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par>
                                <p:cTn id="52" presetID="10" presetClass="entr" presetSubtype="0" fill="hold"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 grpId="0" animBg="1"/>
      <p:bldP spid="5" grpId="0" animBg="1"/>
      <p:bldP spid="11" grpId="0" animBg="1"/>
      <p:bldP spid="12" grpId="0" animBg="1"/>
      <p:bldP spid="13" grpId="0" animBg="1"/>
      <p:bldP spid="22" grpId="0" animBg="1"/>
      <p:bldP spid="25" grpId="0"/>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三维视觉的研究内容</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716DB9A3-C148-4D37-951C-CCAD90C1D0C6}"/>
              </a:ext>
            </a:extLst>
          </p:cNvPr>
          <p:cNvSpPr txBox="1"/>
          <p:nvPr/>
        </p:nvSpPr>
        <p:spPr>
          <a:xfrm>
            <a:off x="9165679" y="6967243"/>
            <a:ext cx="4341143" cy="276999"/>
          </a:xfrm>
          <a:prstGeom prst="rect">
            <a:avLst/>
          </a:prstGeom>
          <a:noFill/>
        </p:spPr>
        <p:txBody>
          <a:bodyPr wrap="square" rtlCol="0">
            <a:spAutoFit/>
          </a:bodyPr>
          <a:lstStyle/>
          <a:p>
            <a:r>
              <a:rPr lang="zh-CN" altLang="en-US" sz="1200" dirty="0"/>
              <a:t>参考资料：三 维 视 觉 前 沿 进 展 与 应 用，陈宝权</a:t>
            </a:r>
          </a:p>
        </p:txBody>
      </p:sp>
      <p:pic>
        <p:nvPicPr>
          <p:cNvPr id="2" name="图片 1">
            <a:extLst>
              <a:ext uri="{FF2B5EF4-FFF2-40B4-BE49-F238E27FC236}">
                <a16:creationId xmlns:a16="http://schemas.microsoft.com/office/drawing/2014/main" id="{65702CB0-CBF2-4D55-9485-C2158F113461}"/>
              </a:ext>
            </a:extLst>
          </p:cNvPr>
          <p:cNvPicPr>
            <a:picLocks noChangeAspect="1"/>
          </p:cNvPicPr>
          <p:nvPr/>
        </p:nvPicPr>
        <p:blipFill>
          <a:blip r:embed="rId5"/>
          <a:stretch>
            <a:fillRect/>
          </a:stretch>
        </p:blipFill>
        <p:spPr>
          <a:xfrm>
            <a:off x="478383" y="686221"/>
            <a:ext cx="11901983" cy="6281022"/>
          </a:xfrm>
          <a:prstGeom prst="rect">
            <a:avLst/>
          </a:prstGeom>
        </p:spPr>
      </p:pic>
      <p:sp>
        <p:nvSpPr>
          <p:cNvPr id="9" name="星形: 五角 8">
            <a:extLst>
              <a:ext uri="{FF2B5EF4-FFF2-40B4-BE49-F238E27FC236}">
                <a16:creationId xmlns:a16="http://schemas.microsoft.com/office/drawing/2014/main" id="{6CD7006C-21E2-47F2-A1C8-1BD80E0C5F85}"/>
              </a:ext>
            </a:extLst>
          </p:cNvPr>
          <p:cNvSpPr/>
          <p:nvPr/>
        </p:nvSpPr>
        <p:spPr>
          <a:xfrm>
            <a:off x="10605839" y="5911924"/>
            <a:ext cx="504056" cy="440705"/>
          </a:xfrm>
          <a:prstGeom prst="star5">
            <a:avLst/>
          </a:prstGeom>
          <a:solidFill>
            <a:srgbClr val="FF0000">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1816142176"/>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48"/>
          <p:cNvSpPr txBox="1"/>
          <p:nvPr/>
        </p:nvSpPr>
        <p:spPr>
          <a:xfrm>
            <a:off x="5423602" y="2464197"/>
            <a:ext cx="3965511" cy="1354217"/>
          </a:xfrm>
          <a:prstGeom prst="rect">
            <a:avLst/>
          </a:prstGeom>
          <a:noFill/>
        </p:spPr>
        <p:txBody>
          <a:bodyPr wrap="square" lIns="0" tIns="0" rIns="0" bIns="0" rtlCol="0">
            <a:spAutoFit/>
          </a:bodyPr>
          <a:lstStyle/>
          <a:p>
            <a:r>
              <a:rPr lang="zh-CN" altLang="en-US" sz="4400" dirty="0">
                <a:solidFill>
                  <a:schemeClr val="accent1"/>
                </a:solidFill>
                <a:latin typeface="Arial" panose="020B0604020202020204" pitchFamily="34" charset="0"/>
                <a:ea typeface="微软雅黑" panose="020B0503020204020204" pitchFamily="34" charset="-122"/>
                <a:sym typeface="Arial" panose="020B0604020202020204" pitchFamily="34" charset="0"/>
              </a:rPr>
              <a:t>深度学习在三维场景理解的应用</a:t>
            </a:r>
            <a:endParaRPr lang="en-GB" altLang="zh-CN" sz="4400"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5" name="矩形 259"/>
          <p:cNvSpPr>
            <a:spLocks noChangeArrowheads="1"/>
          </p:cNvSpPr>
          <p:nvPr/>
        </p:nvSpPr>
        <p:spPr bwMode="auto">
          <a:xfrm>
            <a:off x="3255952" y="1951625"/>
            <a:ext cx="2196442"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13800" cap="all" spc="300" dirty="0">
                <a:solidFill>
                  <a:schemeClr val="accent1"/>
                </a:solidFill>
                <a:latin typeface="Impact" panose="020B0806030902050204" pitchFamily="34" charset="0"/>
                <a:cs typeface="Arial" panose="020B0604020202020204" pitchFamily="34" charset="0"/>
              </a:rPr>
              <a:t>02</a:t>
            </a:r>
            <a:endParaRPr lang="zh-CN" altLang="en-US" sz="13800" cap="all" spc="300" dirty="0">
              <a:solidFill>
                <a:schemeClr val="accent1"/>
              </a:solidFill>
              <a:latin typeface="Impact" panose="020B0806030902050204" pitchFamily="34" charset="0"/>
              <a:cs typeface="Arial" panose="020B0604020202020204" pitchFamily="34" charset="0"/>
            </a:endParaRPr>
          </a:p>
        </p:txBody>
      </p:sp>
      <p:sp>
        <p:nvSpPr>
          <p:cNvPr id="6" name="Freeform 6"/>
          <p:cNvSpPr>
            <a:spLocks/>
          </p:cNvSpPr>
          <p:nvPr/>
        </p:nvSpPr>
        <p:spPr bwMode="auto">
          <a:xfrm>
            <a:off x="354" y="5397910"/>
            <a:ext cx="12858044" cy="1834739"/>
          </a:xfrm>
          <a:custGeom>
            <a:avLst/>
            <a:gdLst>
              <a:gd name="T0" fmla="*/ 1115 w 5702"/>
              <a:gd name="T1" fmla="*/ 0 h 1219"/>
              <a:gd name="T2" fmla="*/ 1277 w 5702"/>
              <a:gd name="T3" fmla="*/ 0 h 1219"/>
              <a:gd name="T4" fmla="*/ 1428 w 5702"/>
              <a:gd name="T5" fmla="*/ 2 h 1219"/>
              <a:gd name="T6" fmla="*/ 1569 w 5702"/>
              <a:gd name="T7" fmla="*/ 2 h 1219"/>
              <a:gd name="T8" fmla="*/ 1698 w 5702"/>
              <a:gd name="T9" fmla="*/ 4 h 1219"/>
              <a:gd name="T10" fmla="*/ 1816 w 5702"/>
              <a:gd name="T11" fmla="*/ 6 h 1219"/>
              <a:gd name="T12" fmla="*/ 1922 w 5702"/>
              <a:gd name="T13" fmla="*/ 7 h 1219"/>
              <a:gd name="T14" fmla="*/ 2018 w 5702"/>
              <a:gd name="T15" fmla="*/ 11 h 1219"/>
              <a:gd name="T16" fmla="*/ 2102 w 5702"/>
              <a:gd name="T17" fmla="*/ 14 h 1219"/>
              <a:gd name="T18" fmla="*/ 2201 w 5702"/>
              <a:gd name="T19" fmla="*/ 20 h 1219"/>
              <a:gd name="T20" fmla="*/ 2293 w 5702"/>
              <a:gd name="T21" fmla="*/ 32 h 1219"/>
              <a:gd name="T22" fmla="*/ 2375 w 5702"/>
              <a:gd name="T23" fmla="*/ 46 h 1219"/>
              <a:gd name="T24" fmla="*/ 2452 w 5702"/>
              <a:gd name="T25" fmla="*/ 63 h 1219"/>
              <a:gd name="T26" fmla="*/ 2518 w 5702"/>
              <a:gd name="T27" fmla="*/ 84 h 1219"/>
              <a:gd name="T28" fmla="*/ 2579 w 5702"/>
              <a:gd name="T29" fmla="*/ 107 h 1219"/>
              <a:gd name="T30" fmla="*/ 2633 w 5702"/>
              <a:gd name="T31" fmla="*/ 131 h 1219"/>
              <a:gd name="T32" fmla="*/ 2680 w 5702"/>
              <a:gd name="T33" fmla="*/ 157 h 1219"/>
              <a:gd name="T34" fmla="*/ 2722 w 5702"/>
              <a:gd name="T35" fmla="*/ 185 h 1219"/>
              <a:gd name="T36" fmla="*/ 2756 w 5702"/>
              <a:gd name="T37" fmla="*/ 213 h 1219"/>
              <a:gd name="T38" fmla="*/ 2788 w 5702"/>
              <a:gd name="T39" fmla="*/ 241 h 1219"/>
              <a:gd name="T40" fmla="*/ 2812 w 5702"/>
              <a:gd name="T41" fmla="*/ 269 h 1219"/>
              <a:gd name="T42" fmla="*/ 2835 w 5702"/>
              <a:gd name="T43" fmla="*/ 295 h 1219"/>
              <a:gd name="T44" fmla="*/ 2852 w 5702"/>
              <a:gd name="T45" fmla="*/ 319 h 1219"/>
              <a:gd name="T46" fmla="*/ 2868 w 5702"/>
              <a:gd name="T47" fmla="*/ 295 h 1219"/>
              <a:gd name="T48" fmla="*/ 2891 w 5702"/>
              <a:gd name="T49" fmla="*/ 269 h 1219"/>
              <a:gd name="T50" fmla="*/ 2915 w 5702"/>
              <a:gd name="T51" fmla="*/ 241 h 1219"/>
              <a:gd name="T52" fmla="*/ 2946 w 5702"/>
              <a:gd name="T53" fmla="*/ 213 h 1219"/>
              <a:gd name="T54" fmla="*/ 2981 w 5702"/>
              <a:gd name="T55" fmla="*/ 185 h 1219"/>
              <a:gd name="T56" fmla="*/ 3023 w 5702"/>
              <a:gd name="T57" fmla="*/ 157 h 1219"/>
              <a:gd name="T58" fmla="*/ 3070 w 5702"/>
              <a:gd name="T59" fmla="*/ 131 h 1219"/>
              <a:gd name="T60" fmla="*/ 3124 w 5702"/>
              <a:gd name="T61" fmla="*/ 107 h 1219"/>
              <a:gd name="T62" fmla="*/ 3185 w 5702"/>
              <a:gd name="T63" fmla="*/ 84 h 1219"/>
              <a:gd name="T64" fmla="*/ 3253 w 5702"/>
              <a:gd name="T65" fmla="*/ 63 h 1219"/>
              <a:gd name="T66" fmla="*/ 3328 w 5702"/>
              <a:gd name="T67" fmla="*/ 46 h 1219"/>
              <a:gd name="T68" fmla="*/ 3409 w 5702"/>
              <a:gd name="T69" fmla="*/ 32 h 1219"/>
              <a:gd name="T70" fmla="*/ 3502 w 5702"/>
              <a:gd name="T71" fmla="*/ 20 h 1219"/>
              <a:gd name="T72" fmla="*/ 3601 w 5702"/>
              <a:gd name="T73" fmla="*/ 14 h 1219"/>
              <a:gd name="T74" fmla="*/ 3684 w 5702"/>
              <a:gd name="T75" fmla="*/ 11 h 1219"/>
              <a:gd name="T76" fmla="*/ 3780 w 5702"/>
              <a:gd name="T77" fmla="*/ 7 h 1219"/>
              <a:gd name="T78" fmla="*/ 3886 w 5702"/>
              <a:gd name="T79" fmla="*/ 6 h 1219"/>
              <a:gd name="T80" fmla="*/ 4005 w 5702"/>
              <a:gd name="T81" fmla="*/ 4 h 1219"/>
              <a:gd name="T82" fmla="*/ 4134 w 5702"/>
              <a:gd name="T83" fmla="*/ 2 h 1219"/>
              <a:gd name="T84" fmla="*/ 4275 w 5702"/>
              <a:gd name="T85" fmla="*/ 2 h 1219"/>
              <a:gd name="T86" fmla="*/ 4426 w 5702"/>
              <a:gd name="T87" fmla="*/ 0 h 1219"/>
              <a:gd name="T88" fmla="*/ 4588 w 5702"/>
              <a:gd name="T89" fmla="*/ 0 h 1219"/>
              <a:gd name="T90" fmla="*/ 4799 w 5702"/>
              <a:gd name="T91" fmla="*/ 0 h 1219"/>
              <a:gd name="T92" fmla="*/ 4999 w 5702"/>
              <a:gd name="T93" fmla="*/ 2 h 1219"/>
              <a:gd name="T94" fmla="*/ 5189 w 5702"/>
              <a:gd name="T95" fmla="*/ 4 h 1219"/>
              <a:gd name="T96" fmla="*/ 5368 w 5702"/>
              <a:gd name="T97" fmla="*/ 6 h 1219"/>
              <a:gd name="T98" fmla="*/ 5541 w 5702"/>
              <a:gd name="T99" fmla="*/ 7 h 1219"/>
              <a:gd name="T100" fmla="*/ 5702 w 5702"/>
              <a:gd name="T101" fmla="*/ 9 h 1219"/>
              <a:gd name="T102" fmla="*/ 5702 w 5702"/>
              <a:gd name="T103" fmla="*/ 1219 h 1219"/>
              <a:gd name="T104" fmla="*/ 0 w 5702"/>
              <a:gd name="T105" fmla="*/ 1219 h 1219"/>
              <a:gd name="T106" fmla="*/ 0 w 5702"/>
              <a:gd name="T107" fmla="*/ 9 h 1219"/>
              <a:gd name="T108" fmla="*/ 164 w 5702"/>
              <a:gd name="T109" fmla="*/ 7 h 1219"/>
              <a:gd name="T110" fmla="*/ 335 w 5702"/>
              <a:gd name="T111" fmla="*/ 6 h 1219"/>
              <a:gd name="T112" fmla="*/ 514 w 5702"/>
              <a:gd name="T113" fmla="*/ 4 h 1219"/>
              <a:gd name="T114" fmla="*/ 704 w 5702"/>
              <a:gd name="T115" fmla="*/ 2 h 1219"/>
              <a:gd name="T116" fmla="*/ 904 w 5702"/>
              <a:gd name="T117" fmla="*/ 0 h 1219"/>
              <a:gd name="T118" fmla="*/ 1115 w 5702"/>
              <a:gd name="T119" fmla="*/ 0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02" h="1219">
                <a:moveTo>
                  <a:pt x="1115" y="0"/>
                </a:moveTo>
                <a:lnTo>
                  <a:pt x="1277" y="0"/>
                </a:lnTo>
                <a:lnTo>
                  <a:pt x="1428" y="2"/>
                </a:lnTo>
                <a:lnTo>
                  <a:pt x="1569" y="2"/>
                </a:lnTo>
                <a:lnTo>
                  <a:pt x="1698" y="4"/>
                </a:lnTo>
                <a:lnTo>
                  <a:pt x="1816" y="6"/>
                </a:lnTo>
                <a:lnTo>
                  <a:pt x="1922" y="7"/>
                </a:lnTo>
                <a:lnTo>
                  <a:pt x="2018" y="11"/>
                </a:lnTo>
                <a:lnTo>
                  <a:pt x="2102" y="14"/>
                </a:lnTo>
                <a:lnTo>
                  <a:pt x="2201" y="20"/>
                </a:lnTo>
                <a:lnTo>
                  <a:pt x="2293" y="32"/>
                </a:lnTo>
                <a:lnTo>
                  <a:pt x="2375" y="46"/>
                </a:lnTo>
                <a:lnTo>
                  <a:pt x="2452" y="63"/>
                </a:lnTo>
                <a:lnTo>
                  <a:pt x="2518" y="84"/>
                </a:lnTo>
                <a:lnTo>
                  <a:pt x="2579" y="107"/>
                </a:lnTo>
                <a:lnTo>
                  <a:pt x="2633" y="131"/>
                </a:lnTo>
                <a:lnTo>
                  <a:pt x="2680" y="157"/>
                </a:lnTo>
                <a:lnTo>
                  <a:pt x="2722" y="185"/>
                </a:lnTo>
                <a:lnTo>
                  <a:pt x="2756" y="213"/>
                </a:lnTo>
                <a:lnTo>
                  <a:pt x="2788" y="241"/>
                </a:lnTo>
                <a:lnTo>
                  <a:pt x="2812" y="269"/>
                </a:lnTo>
                <a:lnTo>
                  <a:pt x="2835" y="295"/>
                </a:lnTo>
                <a:lnTo>
                  <a:pt x="2852" y="319"/>
                </a:lnTo>
                <a:lnTo>
                  <a:pt x="2868" y="295"/>
                </a:lnTo>
                <a:lnTo>
                  <a:pt x="2891" y="269"/>
                </a:lnTo>
                <a:lnTo>
                  <a:pt x="2915" y="241"/>
                </a:lnTo>
                <a:lnTo>
                  <a:pt x="2946" y="213"/>
                </a:lnTo>
                <a:lnTo>
                  <a:pt x="2981" y="185"/>
                </a:lnTo>
                <a:lnTo>
                  <a:pt x="3023" y="157"/>
                </a:lnTo>
                <a:lnTo>
                  <a:pt x="3070" y="131"/>
                </a:lnTo>
                <a:lnTo>
                  <a:pt x="3124" y="107"/>
                </a:lnTo>
                <a:lnTo>
                  <a:pt x="3185" y="84"/>
                </a:lnTo>
                <a:lnTo>
                  <a:pt x="3253" y="63"/>
                </a:lnTo>
                <a:lnTo>
                  <a:pt x="3328" y="46"/>
                </a:lnTo>
                <a:lnTo>
                  <a:pt x="3409" y="32"/>
                </a:lnTo>
                <a:lnTo>
                  <a:pt x="3502" y="20"/>
                </a:lnTo>
                <a:lnTo>
                  <a:pt x="3601" y="14"/>
                </a:lnTo>
                <a:lnTo>
                  <a:pt x="3684" y="11"/>
                </a:lnTo>
                <a:lnTo>
                  <a:pt x="3780" y="7"/>
                </a:lnTo>
                <a:lnTo>
                  <a:pt x="3886" y="6"/>
                </a:lnTo>
                <a:lnTo>
                  <a:pt x="4005" y="4"/>
                </a:lnTo>
                <a:lnTo>
                  <a:pt x="4134" y="2"/>
                </a:lnTo>
                <a:lnTo>
                  <a:pt x="4275" y="2"/>
                </a:lnTo>
                <a:lnTo>
                  <a:pt x="4426" y="0"/>
                </a:lnTo>
                <a:lnTo>
                  <a:pt x="4588" y="0"/>
                </a:lnTo>
                <a:lnTo>
                  <a:pt x="4799" y="0"/>
                </a:lnTo>
                <a:lnTo>
                  <a:pt x="4999" y="2"/>
                </a:lnTo>
                <a:lnTo>
                  <a:pt x="5189" y="4"/>
                </a:lnTo>
                <a:lnTo>
                  <a:pt x="5368" y="6"/>
                </a:lnTo>
                <a:lnTo>
                  <a:pt x="5541" y="7"/>
                </a:lnTo>
                <a:lnTo>
                  <a:pt x="5702" y="9"/>
                </a:lnTo>
                <a:lnTo>
                  <a:pt x="5702" y="1219"/>
                </a:lnTo>
                <a:lnTo>
                  <a:pt x="0" y="1219"/>
                </a:lnTo>
                <a:lnTo>
                  <a:pt x="0" y="9"/>
                </a:lnTo>
                <a:lnTo>
                  <a:pt x="164" y="7"/>
                </a:lnTo>
                <a:lnTo>
                  <a:pt x="335" y="6"/>
                </a:lnTo>
                <a:lnTo>
                  <a:pt x="514" y="4"/>
                </a:lnTo>
                <a:lnTo>
                  <a:pt x="704" y="2"/>
                </a:lnTo>
                <a:lnTo>
                  <a:pt x="904" y="0"/>
                </a:lnTo>
                <a:lnTo>
                  <a:pt x="1115"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
        <p:nvSpPr>
          <p:cNvPr id="7" name="Freeform 7"/>
          <p:cNvSpPr>
            <a:spLocks/>
          </p:cNvSpPr>
          <p:nvPr/>
        </p:nvSpPr>
        <p:spPr bwMode="auto">
          <a:xfrm>
            <a:off x="354" y="5128493"/>
            <a:ext cx="12858044" cy="593017"/>
          </a:xfrm>
          <a:custGeom>
            <a:avLst/>
            <a:gdLst>
              <a:gd name="T0" fmla="*/ 1184 w 5702"/>
              <a:gd name="T1" fmla="*/ 0 h 394"/>
              <a:gd name="T2" fmla="*/ 1492 w 5702"/>
              <a:gd name="T3" fmla="*/ 2 h 394"/>
              <a:gd name="T4" fmla="*/ 1754 w 5702"/>
              <a:gd name="T5" fmla="*/ 5 h 394"/>
              <a:gd name="T6" fmla="*/ 1968 w 5702"/>
              <a:gd name="T7" fmla="*/ 11 h 394"/>
              <a:gd name="T8" fmla="*/ 2156 w 5702"/>
              <a:gd name="T9" fmla="*/ 19 h 394"/>
              <a:gd name="T10" fmla="*/ 2333 w 5702"/>
              <a:gd name="T11" fmla="*/ 42 h 394"/>
              <a:gd name="T12" fmla="*/ 2480 w 5702"/>
              <a:gd name="T13" fmla="*/ 78 h 394"/>
              <a:gd name="T14" fmla="*/ 2598 w 5702"/>
              <a:gd name="T15" fmla="*/ 122 h 394"/>
              <a:gd name="T16" fmla="*/ 2690 w 5702"/>
              <a:gd name="T17" fmla="*/ 172 h 394"/>
              <a:gd name="T18" fmla="*/ 2763 w 5702"/>
              <a:gd name="T19" fmla="*/ 225 h 394"/>
              <a:gd name="T20" fmla="*/ 2816 w 5702"/>
              <a:gd name="T21" fmla="*/ 277 h 394"/>
              <a:gd name="T22" fmla="*/ 2852 w 5702"/>
              <a:gd name="T23" fmla="*/ 326 h 394"/>
              <a:gd name="T24" fmla="*/ 2887 w 5702"/>
              <a:gd name="T25" fmla="*/ 277 h 394"/>
              <a:gd name="T26" fmla="*/ 2939 w 5702"/>
              <a:gd name="T27" fmla="*/ 225 h 394"/>
              <a:gd name="T28" fmla="*/ 3012 w 5702"/>
              <a:gd name="T29" fmla="*/ 172 h 394"/>
              <a:gd name="T30" fmla="*/ 3105 w 5702"/>
              <a:gd name="T31" fmla="*/ 122 h 394"/>
              <a:gd name="T32" fmla="*/ 3223 w 5702"/>
              <a:gd name="T33" fmla="*/ 78 h 394"/>
              <a:gd name="T34" fmla="*/ 3369 w 5702"/>
              <a:gd name="T35" fmla="*/ 42 h 394"/>
              <a:gd name="T36" fmla="*/ 3547 w 5702"/>
              <a:gd name="T37" fmla="*/ 19 h 394"/>
              <a:gd name="T38" fmla="*/ 3735 w 5702"/>
              <a:gd name="T39" fmla="*/ 11 h 394"/>
              <a:gd name="T40" fmla="*/ 3949 w 5702"/>
              <a:gd name="T41" fmla="*/ 5 h 394"/>
              <a:gd name="T42" fmla="*/ 4210 w 5702"/>
              <a:gd name="T43" fmla="*/ 2 h 394"/>
              <a:gd name="T44" fmla="*/ 4519 w 5702"/>
              <a:gd name="T45" fmla="*/ 0 h 394"/>
              <a:gd name="T46" fmla="*/ 4907 w 5702"/>
              <a:gd name="T47" fmla="*/ 0 h 394"/>
              <a:gd name="T48" fmla="*/ 5318 w 5702"/>
              <a:gd name="T49" fmla="*/ 2 h 394"/>
              <a:gd name="T50" fmla="*/ 5702 w 5702"/>
              <a:gd name="T51" fmla="*/ 5 h 394"/>
              <a:gd name="T52" fmla="*/ 5513 w 5702"/>
              <a:gd name="T53" fmla="*/ 72 h 394"/>
              <a:gd name="T54" fmla="*/ 5116 w 5702"/>
              <a:gd name="T55" fmla="*/ 70 h 394"/>
              <a:gd name="T56" fmla="*/ 4689 w 5702"/>
              <a:gd name="T57" fmla="*/ 68 h 394"/>
              <a:gd name="T58" fmla="*/ 4358 w 5702"/>
              <a:gd name="T59" fmla="*/ 70 h 394"/>
              <a:gd name="T60" fmla="*/ 4073 w 5702"/>
              <a:gd name="T61" fmla="*/ 72 h 394"/>
              <a:gd name="T62" fmla="*/ 3836 w 5702"/>
              <a:gd name="T63" fmla="*/ 75 h 394"/>
              <a:gd name="T64" fmla="*/ 3648 w 5702"/>
              <a:gd name="T65" fmla="*/ 80 h 394"/>
              <a:gd name="T66" fmla="*/ 3455 w 5702"/>
              <a:gd name="T67" fmla="*/ 98 h 394"/>
              <a:gd name="T68" fmla="*/ 3293 w 5702"/>
              <a:gd name="T69" fmla="*/ 127 h 394"/>
              <a:gd name="T70" fmla="*/ 3162 w 5702"/>
              <a:gd name="T71" fmla="*/ 167 h 394"/>
              <a:gd name="T72" fmla="*/ 3056 w 5702"/>
              <a:gd name="T73" fmla="*/ 214 h 394"/>
              <a:gd name="T74" fmla="*/ 2974 w 5702"/>
              <a:gd name="T75" fmla="*/ 266 h 394"/>
              <a:gd name="T76" fmla="*/ 2911 w 5702"/>
              <a:gd name="T77" fmla="*/ 320 h 394"/>
              <a:gd name="T78" fmla="*/ 2868 w 5702"/>
              <a:gd name="T79" fmla="*/ 371 h 394"/>
              <a:gd name="T80" fmla="*/ 2835 w 5702"/>
              <a:gd name="T81" fmla="*/ 371 h 394"/>
              <a:gd name="T82" fmla="*/ 2791 w 5702"/>
              <a:gd name="T83" fmla="*/ 320 h 394"/>
              <a:gd name="T84" fmla="*/ 2730 w 5702"/>
              <a:gd name="T85" fmla="*/ 266 h 394"/>
              <a:gd name="T86" fmla="*/ 2647 w 5702"/>
              <a:gd name="T87" fmla="*/ 214 h 394"/>
              <a:gd name="T88" fmla="*/ 2542 w 5702"/>
              <a:gd name="T89" fmla="*/ 167 h 394"/>
              <a:gd name="T90" fmla="*/ 2410 w 5702"/>
              <a:gd name="T91" fmla="*/ 127 h 394"/>
              <a:gd name="T92" fmla="*/ 2248 w 5702"/>
              <a:gd name="T93" fmla="*/ 98 h 394"/>
              <a:gd name="T94" fmla="*/ 2055 w 5702"/>
              <a:gd name="T95" fmla="*/ 80 h 394"/>
              <a:gd name="T96" fmla="*/ 1867 w 5702"/>
              <a:gd name="T97" fmla="*/ 75 h 394"/>
              <a:gd name="T98" fmla="*/ 1630 w 5702"/>
              <a:gd name="T99" fmla="*/ 72 h 394"/>
              <a:gd name="T100" fmla="*/ 1344 w 5702"/>
              <a:gd name="T101" fmla="*/ 70 h 394"/>
              <a:gd name="T102" fmla="*/ 1014 w 5702"/>
              <a:gd name="T103" fmla="*/ 68 h 394"/>
              <a:gd name="T104" fmla="*/ 587 w 5702"/>
              <a:gd name="T105" fmla="*/ 70 h 394"/>
              <a:gd name="T106" fmla="*/ 190 w 5702"/>
              <a:gd name="T107" fmla="*/ 72 h 394"/>
              <a:gd name="T108" fmla="*/ 0 w 5702"/>
              <a:gd name="T109" fmla="*/ 5 h 394"/>
              <a:gd name="T110" fmla="*/ 385 w 5702"/>
              <a:gd name="T111" fmla="*/ 2 h 394"/>
              <a:gd name="T112" fmla="*/ 796 w 5702"/>
              <a:gd name="T113" fmla="*/ 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02" h="394">
                <a:moveTo>
                  <a:pt x="1014" y="0"/>
                </a:moveTo>
                <a:lnTo>
                  <a:pt x="1184" y="0"/>
                </a:lnTo>
                <a:lnTo>
                  <a:pt x="1344" y="0"/>
                </a:lnTo>
                <a:lnTo>
                  <a:pt x="1492" y="2"/>
                </a:lnTo>
                <a:lnTo>
                  <a:pt x="1630" y="4"/>
                </a:lnTo>
                <a:lnTo>
                  <a:pt x="1754" y="5"/>
                </a:lnTo>
                <a:lnTo>
                  <a:pt x="1867" y="7"/>
                </a:lnTo>
                <a:lnTo>
                  <a:pt x="1968" y="11"/>
                </a:lnTo>
                <a:lnTo>
                  <a:pt x="2055" y="12"/>
                </a:lnTo>
                <a:lnTo>
                  <a:pt x="2156" y="19"/>
                </a:lnTo>
                <a:lnTo>
                  <a:pt x="2248" y="30"/>
                </a:lnTo>
                <a:lnTo>
                  <a:pt x="2333" y="42"/>
                </a:lnTo>
                <a:lnTo>
                  <a:pt x="2410" y="59"/>
                </a:lnTo>
                <a:lnTo>
                  <a:pt x="2480" y="78"/>
                </a:lnTo>
                <a:lnTo>
                  <a:pt x="2542" y="99"/>
                </a:lnTo>
                <a:lnTo>
                  <a:pt x="2598" y="122"/>
                </a:lnTo>
                <a:lnTo>
                  <a:pt x="2647" y="146"/>
                </a:lnTo>
                <a:lnTo>
                  <a:pt x="2690" y="172"/>
                </a:lnTo>
                <a:lnTo>
                  <a:pt x="2730" y="199"/>
                </a:lnTo>
                <a:lnTo>
                  <a:pt x="2763" y="225"/>
                </a:lnTo>
                <a:lnTo>
                  <a:pt x="2791" y="253"/>
                </a:lnTo>
                <a:lnTo>
                  <a:pt x="2816" y="277"/>
                </a:lnTo>
                <a:lnTo>
                  <a:pt x="2835" y="303"/>
                </a:lnTo>
                <a:lnTo>
                  <a:pt x="2852" y="326"/>
                </a:lnTo>
                <a:lnTo>
                  <a:pt x="2868" y="303"/>
                </a:lnTo>
                <a:lnTo>
                  <a:pt x="2887" y="277"/>
                </a:lnTo>
                <a:lnTo>
                  <a:pt x="2911" y="253"/>
                </a:lnTo>
                <a:lnTo>
                  <a:pt x="2939" y="225"/>
                </a:lnTo>
                <a:lnTo>
                  <a:pt x="2974" y="199"/>
                </a:lnTo>
                <a:lnTo>
                  <a:pt x="3012" y="172"/>
                </a:lnTo>
                <a:lnTo>
                  <a:pt x="3056" y="146"/>
                </a:lnTo>
                <a:lnTo>
                  <a:pt x="3105" y="122"/>
                </a:lnTo>
                <a:lnTo>
                  <a:pt x="3162" y="99"/>
                </a:lnTo>
                <a:lnTo>
                  <a:pt x="3223" y="78"/>
                </a:lnTo>
                <a:lnTo>
                  <a:pt x="3293" y="59"/>
                </a:lnTo>
                <a:lnTo>
                  <a:pt x="3369" y="42"/>
                </a:lnTo>
                <a:lnTo>
                  <a:pt x="3455" y="30"/>
                </a:lnTo>
                <a:lnTo>
                  <a:pt x="3547" y="19"/>
                </a:lnTo>
                <a:lnTo>
                  <a:pt x="3648" y="12"/>
                </a:lnTo>
                <a:lnTo>
                  <a:pt x="3735" y="11"/>
                </a:lnTo>
                <a:lnTo>
                  <a:pt x="3836" y="7"/>
                </a:lnTo>
                <a:lnTo>
                  <a:pt x="3949" y="5"/>
                </a:lnTo>
                <a:lnTo>
                  <a:pt x="4073" y="4"/>
                </a:lnTo>
                <a:lnTo>
                  <a:pt x="4210" y="2"/>
                </a:lnTo>
                <a:lnTo>
                  <a:pt x="4358" y="0"/>
                </a:lnTo>
                <a:lnTo>
                  <a:pt x="4519" y="0"/>
                </a:lnTo>
                <a:lnTo>
                  <a:pt x="4689" y="0"/>
                </a:lnTo>
                <a:lnTo>
                  <a:pt x="4907" y="0"/>
                </a:lnTo>
                <a:lnTo>
                  <a:pt x="5116" y="2"/>
                </a:lnTo>
                <a:lnTo>
                  <a:pt x="5318" y="2"/>
                </a:lnTo>
                <a:lnTo>
                  <a:pt x="5513" y="4"/>
                </a:lnTo>
                <a:lnTo>
                  <a:pt x="5702" y="5"/>
                </a:lnTo>
                <a:lnTo>
                  <a:pt x="5702" y="73"/>
                </a:lnTo>
                <a:lnTo>
                  <a:pt x="5513" y="72"/>
                </a:lnTo>
                <a:lnTo>
                  <a:pt x="5318" y="70"/>
                </a:lnTo>
                <a:lnTo>
                  <a:pt x="5116" y="70"/>
                </a:lnTo>
                <a:lnTo>
                  <a:pt x="4907" y="68"/>
                </a:lnTo>
                <a:lnTo>
                  <a:pt x="4689" y="68"/>
                </a:lnTo>
                <a:lnTo>
                  <a:pt x="4519" y="68"/>
                </a:lnTo>
                <a:lnTo>
                  <a:pt x="4358" y="70"/>
                </a:lnTo>
                <a:lnTo>
                  <a:pt x="4210" y="70"/>
                </a:lnTo>
                <a:lnTo>
                  <a:pt x="4073" y="72"/>
                </a:lnTo>
                <a:lnTo>
                  <a:pt x="3949" y="73"/>
                </a:lnTo>
                <a:lnTo>
                  <a:pt x="3836" y="75"/>
                </a:lnTo>
                <a:lnTo>
                  <a:pt x="3735" y="78"/>
                </a:lnTo>
                <a:lnTo>
                  <a:pt x="3648" y="80"/>
                </a:lnTo>
                <a:lnTo>
                  <a:pt x="3547" y="87"/>
                </a:lnTo>
                <a:lnTo>
                  <a:pt x="3455" y="98"/>
                </a:lnTo>
                <a:lnTo>
                  <a:pt x="3369" y="110"/>
                </a:lnTo>
                <a:lnTo>
                  <a:pt x="3293" y="127"/>
                </a:lnTo>
                <a:lnTo>
                  <a:pt x="3223" y="146"/>
                </a:lnTo>
                <a:lnTo>
                  <a:pt x="3162" y="167"/>
                </a:lnTo>
                <a:lnTo>
                  <a:pt x="3105" y="190"/>
                </a:lnTo>
                <a:lnTo>
                  <a:pt x="3056" y="214"/>
                </a:lnTo>
                <a:lnTo>
                  <a:pt x="3012" y="240"/>
                </a:lnTo>
                <a:lnTo>
                  <a:pt x="2974" y="266"/>
                </a:lnTo>
                <a:lnTo>
                  <a:pt x="2939" y="293"/>
                </a:lnTo>
                <a:lnTo>
                  <a:pt x="2911" y="320"/>
                </a:lnTo>
                <a:lnTo>
                  <a:pt x="2887" y="345"/>
                </a:lnTo>
                <a:lnTo>
                  <a:pt x="2868" y="371"/>
                </a:lnTo>
                <a:lnTo>
                  <a:pt x="2852" y="394"/>
                </a:lnTo>
                <a:lnTo>
                  <a:pt x="2835" y="371"/>
                </a:lnTo>
                <a:lnTo>
                  <a:pt x="2816" y="345"/>
                </a:lnTo>
                <a:lnTo>
                  <a:pt x="2791" y="320"/>
                </a:lnTo>
                <a:lnTo>
                  <a:pt x="2763" y="293"/>
                </a:lnTo>
                <a:lnTo>
                  <a:pt x="2730" y="266"/>
                </a:lnTo>
                <a:lnTo>
                  <a:pt x="2690" y="240"/>
                </a:lnTo>
                <a:lnTo>
                  <a:pt x="2647" y="214"/>
                </a:lnTo>
                <a:lnTo>
                  <a:pt x="2598" y="190"/>
                </a:lnTo>
                <a:lnTo>
                  <a:pt x="2542" y="167"/>
                </a:lnTo>
                <a:lnTo>
                  <a:pt x="2480" y="146"/>
                </a:lnTo>
                <a:lnTo>
                  <a:pt x="2410" y="127"/>
                </a:lnTo>
                <a:lnTo>
                  <a:pt x="2333" y="110"/>
                </a:lnTo>
                <a:lnTo>
                  <a:pt x="2248" y="98"/>
                </a:lnTo>
                <a:lnTo>
                  <a:pt x="2156" y="87"/>
                </a:lnTo>
                <a:lnTo>
                  <a:pt x="2055" y="80"/>
                </a:lnTo>
                <a:lnTo>
                  <a:pt x="1968" y="78"/>
                </a:lnTo>
                <a:lnTo>
                  <a:pt x="1867" y="75"/>
                </a:lnTo>
                <a:lnTo>
                  <a:pt x="1754" y="73"/>
                </a:lnTo>
                <a:lnTo>
                  <a:pt x="1630" y="72"/>
                </a:lnTo>
                <a:lnTo>
                  <a:pt x="1492" y="70"/>
                </a:lnTo>
                <a:lnTo>
                  <a:pt x="1344" y="70"/>
                </a:lnTo>
                <a:lnTo>
                  <a:pt x="1184" y="68"/>
                </a:lnTo>
                <a:lnTo>
                  <a:pt x="1014" y="68"/>
                </a:lnTo>
                <a:lnTo>
                  <a:pt x="796" y="68"/>
                </a:lnTo>
                <a:lnTo>
                  <a:pt x="587" y="70"/>
                </a:lnTo>
                <a:lnTo>
                  <a:pt x="385" y="70"/>
                </a:lnTo>
                <a:lnTo>
                  <a:pt x="190" y="72"/>
                </a:lnTo>
                <a:lnTo>
                  <a:pt x="0" y="73"/>
                </a:lnTo>
                <a:lnTo>
                  <a:pt x="0" y="5"/>
                </a:lnTo>
                <a:lnTo>
                  <a:pt x="190" y="4"/>
                </a:lnTo>
                <a:lnTo>
                  <a:pt x="385" y="2"/>
                </a:lnTo>
                <a:lnTo>
                  <a:pt x="587" y="2"/>
                </a:lnTo>
                <a:lnTo>
                  <a:pt x="796" y="0"/>
                </a:lnTo>
                <a:lnTo>
                  <a:pt x="101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279234732"/>
      </p:ext>
    </p:extLst>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6" presetClass="entr" presetSubtype="37"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outVertical)">
                                      <p:cBhvr>
                                        <p:cTn id="10" dur="500"/>
                                        <p:tgtEl>
                                          <p:spTgt spid="6"/>
                                        </p:tgtEl>
                                      </p:cBhvr>
                                    </p:animEffect>
                                  </p:childTnLst>
                                </p:cTn>
                              </p:par>
                            </p:childTnLst>
                          </p:cTn>
                        </p:par>
                        <p:par>
                          <p:cTn id="11" fill="hold">
                            <p:stCondLst>
                              <p:cond delay="500"/>
                            </p:stCondLst>
                            <p:childTnLst>
                              <p:par>
                                <p:cTn id="12" presetID="41" presetClass="entr" presetSubtype="0" fill="hold" grpId="0" nodeType="afterEffect">
                                  <p:stCondLst>
                                    <p:cond delay="0"/>
                                  </p:stCondLst>
                                  <p:iterate type="lt">
                                    <p:tmPct val="10000"/>
                                  </p:iterate>
                                  <p:childTnLst>
                                    <p:set>
                                      <p:cBhvr>
                                        <p:cTn id="13" dur="1" fill="hold">
                                          <p:stCondLst>
                                            <p:cond delay="0"/>
                                          </p:stCondLst>
                                        </p:cTn>
                                        <p:tgtEl>
                                          <p:spTgt spid="15"/>
                                        </p:tgtEl>
                                        <p:attrNameLst>
                                          <p:attrName>style.visibility</p:attrName>
                                        </p:attrNameLst>
                                      </p:cBhvr>
                                      <p:to>
                                        <p:strVal val="visible"/>
                                      </p:to>
                                    </p:set>
                                    <p:anim calcmode="lin" valueType="num">
                                      <p:cBhvr>
                                        <p:cTn id="14"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5"/>
                                        </p:tgtEl>
                                        <p:attrNameLst>
                                          <p:attrName>ppt_y</p:attrName>
                                        </p:attrNameLst>
                                      </p:cBhvr>
                                      <p:tavLst>
                                        <p:tav tm="0">
                                          <p:val>
                                            <p:strVal val="#ppt_y"/>
                                          </p:val>
                                        </p:tav>
                                        <p:tav tm="100000">
                                          <p:val>
                                            <p:strVal val="#ppt_y"/>
                                          </p:val>
                                        </p:tav>
                                      </p:tavLst>
                                    </p:anim>
                                    <p:anim calcmode="lin" valueType="num">
                                      <p:cBhvr>
                                        <p:cTn id="16"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5"/>
                                        </p:tgtEl>
                                      </p:cBhvr>
                                    </p:animEffect>
                                  </p:childTnLst>
                                </p:cTn>
                              </p:par>
                            </p:childTnLst>
                          </p:cTn>
                        </p:par>
                        <p:par>
                          <p:cTn id="19" fill="hold">
                            <p:stCondLst>
                              <p:cond delay="1050"/>
                            </p:stCondLst>
                            <p:childTnLst>
                              <p:par>
                                <p:cTn id="20" presetID="26" presetClass="emph" presetSubtype="0" fill="hold" grpId="1" nodeType="afterEffect">
                                  <p:stCondLst>
                                    <p:cond delay="0"/>
                                  </p:stCondLst>
                                  <p:iterate type="lt">
                                    <p:tmPct val="0"/>
                                  </p:iterate>
                                  <p:childTnLst>
                                    <p:animEffect transition="out" filter="fade">
                                      <p:cBhvr>
                                        <p:cTn id="21" dur="500" tmFilter="0, 0; .2, .5; .8, .5; 1, 0"/>
                                        <p:tgtEl>
                                          <p:spTgt spid="15"/>
                                        </p:tgtEl>
                                      </p:cBhvr>
                                    </p:animEffect>
                                    <p:animScale>
                                      <p:cBhvr>
                                        <p:cTn id="22" dur="250" autoRev="1" fill="hold"/>
                                        <p:tgtEl>
                                          <p:spTgt spid="15"/>
                                        </p:tgtEl>
                                      </p:cBhvr>
                                      <p:by x="105000" y="105000"/>
                                    </p:animScale>
                                  </p:childTnLst>
                                </p:cTn>
                              </p:par>
                            </p:childTnLst>
                          </p:cTn>
                        </p:par>
                        <p:par>
                          <p:cTn id="23" fill="hold">
                            <p:stCondLst>
                              <p:cond delay="1550"/>
                            </p:stCondLst>
                            <p:childTnLst>
                              <p:par>
                                <p:cTn id="24" presetID="22" presetClass="entr" presetSubtype="8" fill="hold" grpId="0" nodeType="afterEffect">
                                  <p:stCondLst>
                                    <p:cond delay="0"/>
                                  </p:stCondLst>
                                  <p:iterate type="lt">
                                    <p:tmPct val="30000"/>
                                  </p:iterate>
                                  <p:childTnLst>
                                    <p:set>
                                      <p:cBhvr>
                                        <p:cTn id="25" dur="1" fill="hold">
                                          <p:stCondLst>
                                            <p:cond delay="0"/>
                                          </p:stCondLst>
                                        </p:cTn>
                                        <p:tgtEl>
                                          <p:spTgt spid="13"/>
                                        </p:tgtEl>
                                        <p:attrNameLst>
                                          <p:attrName>style.visibility</p:attrName>
                                        </p:attrNameLst>
                                      </p:cBhvr>
                                      <p:to>
                                        <p:strVal val="visible"/>
                                      </p:to>
                                    </p:set>
                                    <p:animEffect transition="in" filter="wipe(left)">
                                      <p:cBhvr>
                                        <p:cTn id="26" dur="200"/>
                                        <p:tgtEl>
                                          <p:spTgt spid="13"/>
                                        </p:tgtEl>
                                      </p:cBhvr>
                                    </p:animEffect>
                                  </p:childTnLst>
                                </p:cTn>
                              </p:par>
                              <p:par>
                                <p:cTn id="27" presetID="36" presetClass="emph" presetSubtype="0" fill="hold" grpId="1" nodeType="withEffect">
                                  <p:stCondLst>
                                    <p:cond delay="0"/>
                                  </p:stCondLst>
                                  <p:iterate type="lt">
                                    <p:tmPct val="30000"/>
                                  </p:iterate>
                                  <p:childTnLst>
                                    <p:animScale>
                                      <p:cBhvr>
                                        <p:cTn id="28" dur="50" autoRev="1" fill="hold">
                                          <p:stCondLst>
                                            <p:cond delay="0"/>
                                          </p:stCondLst>
                                        </p:cTn>
                                        <p:tgtEl>
                                          <p:spTgt spid="13"/>
                                        </p:tgtEl>
                                      </p:cBhvr>
                                      <p:to x="80000" y="100000"/>
                                    </p:animScale>
                                    <p:anim by="(#ppt_w*0.10)" calcmode="lin" valueType="num">
                                      <p:cBhvr>
                                        <p:cTn id="29" dur="50" autoRev="1" fill="hold">
                                          <p:stCondLst>
                                            <p:cond delay="0"/>
                                          </p:stCondLst>
                                        </p:cTn>
                                        <p:tgtEl>
                                          <p:spTgt spid="13"/>
                                        </p:tgtEl>
                                        <p:attrNameLst>
                                          <p:attrName>ppt_x</p:attrName>
                                        </p:attrNameLst>
                                      </p:cBhvr>
                                    </p:anim>
                                    <p:anim by="(-#ppt_w*0.10)" calcmode="lin" valueType="num">
                                      <p:cBhvr>
                                        <p:cTn id="30" dur="50" autoRev="1" fill="hold">
                                          <p:stCondLst>
                                            <p:cond delay="0"/>
                                          </p:stCondLst>
                                        </p:cTn>
                                        <p:tgtEl>
                                          <p:spTgt spid="13"/>
                                        </p:tgtEl>
                                        <p:attrNameLst>
                                          <p:attrName>ppt_y</p:attrName>
                                        </p:attrNameLst>
                                      </p:cBhvr>
                                    </p:anim>
                                    <p:animRot by="-480000">
                                      <p:cBhvr>
                                        <p:cTn id="31"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5" grpId="0"/>
      <p:bldP spid="15" grpId="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任意多边形 30"/>
          <p:cNvSpPr/>
          <p:nvPr>
            <p:custDataLst>
              <p:tags r:id="rId1"/>
            </p:custDataLst>
          </p:nvPr>
        </p:nvSpPr>
        <p:spPr>
          <a:xfrm>
            <a:off x="733423" y="646282"/>
            <a:ext cx="12125327" cy="31282"/>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a:latin typeface="Arial" panose="020B0604020202020204" pitchFamily="34" charset="0"/>
              <a:ea typeface="微软雅黑" panose="020B0503020204020204" pitchFamily="34" charset="-122"/>
              <a:sym typeface="Arial" panose="020B0604020202020204" pitchFamily="34" charset="0"/>
            </a:endParaRPr>
          </a:p>
        </p:txBody>
      </p:sp>
      <p:sp>
        <p:nvSpPr>
          <p:cNvPr id="32" name="任意多边形 31"/>
          <p:cNvSpPr/>
          <p:nvPr>
            <p:custDataLst>
              <p:tags r:id="rId2"/>
            </p:custDataLst>
          </p:nvPr>
        </p:nvSpPr>
        <p:spPr>
          <a:xfrm>
            <a:off x="1" y="140732"/>
            <a:ext cx="577217" cy="536832"/>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prstTxWarp prst="textNoShape">
              <a:avLst/>
            </a:prstTxWarp>
            <a:noAutofit/>
          </a:bodyPr>
          <a:lstStyle/>
          <a:p>
            <a:pPr algn="ctr"/>
            <a:endParaRPr lang="zh-CN" altLang="en-US" sz="2002"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Content Placeholder 2"/>
          <p:cNvSpPr txBox="1">
            <a:spLocks/>
          </p:cNvSpPr>
          <p:nvPr/>
        </p:nvSpPr>
        <p:spPr>
          <a:xfrm>
            <a:off x="608929" y="195555"/>
            <a:ext cx="3067050" cy="369332"/>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l"/>
            <a:r>
              <a:rPr lang="zh-CN" altLang="en-US" sz="2400" dirty="0">
                <a:latin typeface="Arial" panose="020B0604020202020204" pitchFamily="34" charset="0"/>
                <a:ea typeface="微软雅黑" panose="020B0503020204020204" pitchFamily="34" charset="-122"/>
                <a:cs typeface="+mn-ea"/>
                <a:sym typeface="Arial" panose="020B0604020202020204" pitchFamily="34" charset="0"/>
              </a:rPr>
              <a:t>三维场景理解</a:t>
            </a:r>
            <a:endParaRPr lang="en-US" sz="2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矩形: 圆角 2">
            <a:extLst>
              <a:ext uri="{FF2B5EF4-FFF2-40B4-BE49-F238E27FC236}">
                <a16:creationId xmlns:a16="http://schemas.microsoft.com/office/drawing/2014/main" id="{D8A9351D-07A6-48C9-9CE6-B0B88617FD25}"/>
              </a:ext>
            </a:extLst>
          </p:cNvPr>
          <p:cNvSpPr/>
          <p:nvPr/>
        </p:nvSpPr>
        <p:spPr>
          <a:xfrm>
            <a:off x="990326" y="1228387"/>
            <a:ext cx="1296144" cy="400766"/>
          </a:xfrm>
          <a:prstGeom prst="roundRect">
            <a:avLst/>
          </a:prstGeom>
          <a:solidFill>
            <a:srgbClr val="D9D9D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几何分析</a:t>
            </a:r>
          </a:p>
        </p:txBody>
      </p:sp>
      <p:sp>
        <p:nvSpPr>
          <p:cNvPr id="4" name="加号 3">
            <a:extLst>
              <a:ext uri="{FF2B5EF4-FFF2-40B4-BE49-F238E27FC236}">
                <a16:creationId xmlns:a16="http://schemas.microsoft.com/office/drawing/2014/main" id="{5BF5DADE-EF8E-41EF-A8AB-D85EBB560243}"/>
              </a:ext>
            </a:extLst>
          </p:cNvPr>
          <p:cNvSpPr/>
          <p:nvPr/>
        </p:nvSpPr>
        <p:spPr>
          <a:xfrm>
            <a:off x="2396927" y="1284465"/>
            <a:ext cx="288032" cy="288032"/>
          </a:xfrm>
          <a:prstGeom prst="mathPlus">
            <a:avLst/>
          </a:prstGeom>
          <a:solidFill>
            <a:srgbClr val="FBBF09">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圆角 9">
            <a:extLst>
              <a:ext uri="{FF2B5EF4-FFF2-40B4-BE49-F238E27FC236}">
                <a16:creationId xmlns:a16="http://schemas.microsoft.com/office/drawing/2014/main" id="{1789AA25-04B8-4BFB-846B-FCB0D3F0EB2B}"/>
              </a:ext>
            </a:extLst>
          </p:cNvPr>
          <p:cNvSpPr/>
          <p:nvPr/>
        </p:nvSpPr>
        <p:spPr>
          <a:xfrm>
            <a:off x="2787715" y="1228098"/>
            <a:ext cx="1296144" cy="400766"/>
          </a:xfrm>
          <a:prstGeom prst="roundRect">
            <a:avLst/>
          </a:prstGeom>
          <a:solidFill>
            <a:srgbClr val="00B05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数据驱动</a:t>
            </a:r>
          </a:p>
        </p:txBody>
      </p:sp>
      <p:sp>
        <p:nvSpPr>
          <p:cNvPr id="5" name="等号 4">
            <a:extLst>
              <a:ext uri="{FF2B5EF4-FFF2-40B4-BE49-F238E27FC236}">
                <a16:creationId xmlns:a16="http://schemas.microsoft.com/office/drawing/2014/main" id="{427D0263-FAD6-402F-B883-1B7BBD592C5A}"/>
              </a:ext>
            </a:extLst>
          </p:cNvPr>
          <p:cNvSpPr/>
          <p:nvPr/>
        </p:nvSpPr>
        <p:spPr>
          <a:xfrm>
            <a:off x="4153056" y="1296428"/>
            <a:ext cx="432048" cy="288032"/>
          </a:xfrm>
          <a:prstGeom prst="mathEqual">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圆角 11">
            <a:extLst>
              <a:ext uri="{FF2B5EF4-FFF2-40B4-BE49-F238E27FC236}">
                <a16:creationId xmlns:a16="http://schemas.microsoft.com/office/drawing/2014/main" id="{BA11E858-169B-4B14-82F2-B376D291F7D0}"/>
              </a:ext>
            </a:extLst>
          </p:cNvPr>
          <p:cNvSpPr/>
          <p:nvPr/>
        </p:nvSpPr>
        <p:spPr>
          <a:xfrm>
            <a:off x="4701183" y="1240061"/>
            <a:ext cx="1512168" cy="400766"/>
          </a:xfrm>
          <a:prstGeom prst="round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三维场景理解</a:t>
            </a:r>
          </a:p>
        </p:txBody>
      </p:sp>
      <p:sp>
        <p:nvSpPr>
          <p:cNvPr id="8" name="左大括号 7">
            <a:extLst>
              <a:ext uri="{FF2B5EF4-FFF2-40B4-BE49-F238E27FC236}">
                <a16:creationId xmlns:a16="http://schemas.microsoft.com/office/drawing/2014/main" id="{49062487-F47A-4056-A62A-3D771AD83CA7}"/>
              </a:ext>
            </a:extLst>
          </p:cNvPr>
          <p:cNvSpPr/>
          <p:nvPr/>
        </p:nvSpPr>
        <p:spPr>
          <a:xfrm>
            <a:off x="6329430" y="880021"/>
            <a:ext cx="99945" cy="100811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62D2485-7E18-4E20-81BC-119F679003CC}"/>
              </a:ext>
            </a:extLst>
          </p:cNvPr>
          <p:cNvSpPr txBox="1"/>
          <p:nvPr/>
        </p:nvSpPr>
        <p:spPr>
          <a:xfrm>
            <a:off x="6429375" y="808013"/>
            <a:ext cx="2952328" cy="338554"/>
          </a:xfrm>
          <a:prstGeom prst="rect">
            <a:avLst/>
          </a:prstGeom>
          <a:noFill/>
        </p:spPr>
        <p:txBody>
          <a:bodyPr wrap="square" rtlCol="0">
            <a:spAutoFit/>
          </a:bodyPr>
          <a:lstStyle/>
          <a:p>
            <a:r>
              <a:rPr lang="zh-CN" altLang="en-US" sz="1600" dirty="0"/>
              <a:t>三维点云数据语义分割</a:t>
            </a:r>
          </a:p>
        </p:txBody>
      </p:sp>
      <p:sp>
        <p:nvSpPr>
          <p:cNvPr id="16" name="文本框 15">
            <a:extLst>
              <a:ext uri="{FF2B5EF4-FFF2-40B4-BE49-F238E27FC236}">
                <a16:creationId xmlns:a16="http://schemas.microsoft.com/office/drawing/2014/main" id="{BA8F2951-FC4D-4D8E-88B1-4F419DF97571}"/>
              </a:ext>
            </a:extLst>
          </p:cNvPr>
          <p:cNvSpPr txBox="1"/>
          <p:nvPr/>
        </p:nvSpPr>
        <p:spPr>
          <a:xfrm>
            <a:off x="6394020" y="1178796"/>
            <a:ext cx="2952328" cy="338554"/>
          </a:xfrm>
          <a:prstGeom prst="rect">
            <a:avLst/>
          </a:prstGeom>
          <a:noFill/>
        </p:spPr>
        <p:txBody>
          <a:bodyPr wrap="square" rtlCol="0">
            <a:spAutoFit/>
          </a:bodyPr>
          <a:lstStyle/>
          <a:p>
            <a:r>
              <a:rPr lang="zh-CN" altLang="en-US" sz="1600" dirty="0"/>
              <a:t>三维点云场景对象目标检测</a:t>
            </a:r>
          </a:p>
        </p:txBody>
      </p:sp>
      <p:sp>
        <p:nvSpPr>
          <p:cNvPr id="17" name="文本框 16">
            <a:extLst>
              <a:ext uri="{FF2B5EF4-FFF2-40B4-BE49-F238E27FC236}">
                <a16:creationId xmlns:a16="http://schemas.microsoft.com/office/drawing/2014/main" id="{FE397C62-6BF8-43F7-A07D-973F06C2617A}"/>
              </a:ext>
            </a:extLst>
          </p:cNvPr>
          <p:cNvSpPr txBox="1"/>
          <p:nvPr/>
        </p:nvSpPr>
        <p:spPr>
          <a:xfrm>
            <a:off x="6411697" y="1565693"/>
            <a:ext cx="3762093" cy="338554"/>
          </a:xfrm>
          <a:prstGeom prst="rect">
            <a:avLst/>
          </a:prstGeom>
          <a:noFill/>
        </p:spPr>
        <p:txBody>
          <a:bodyPr wrap="square" rtlCol="0">
            <a:spAutoFit/>
          </a:bodyPr>
          <a:lstStyle/>
          <a:p>
            <a:r>
              <a:rPr lang="zh-CN" altLang="en-US" sz="1600" dirty="0"/>
              <a:t>多源数据融合语义分割和对象检测</a:t>
            </a:r>
          </a:p>
        </p:txBody>
      </p:sp>
      <p:pic>
        <p:nvPicPr>
          <p:cNvPr id="18" name="图片 17">
            <a:extLst>
              <a:ext uri="{FF2B5EF4-FFF2-40B4-BE49-F238E27FC236}">
                <a16:creationId xmlns:a16="http://schemas.microsoft.com/office/drawing/2014/main" id="{3BD31943-7F5E-4881-A7EC-C6553A81B0BE}"/>
              </a:ext>
            </a:extLst>
          </p:cNvPr>
          <p:cNvPicPr>
            <a:picLocks noChangeAspect="1"/>
          </p:cNvPicPr>
          <p:nvPr/>
        </p:nvPicPr>
        <p:blipFill>
          <a:blip r:embed="rId5"/>
          <a:stretch>
            <a:fillRect/>
          </a:stretch>
        </p:blipFill>
        <p:spPr>
          <a:xfrm>
            <a:off x="1984393" y="1957840"/>
            <a:ext cx="7992888" cy="5172575"/>
          </a:xfrm>
          <a:prstGeom prst="rect">
            <a:avLst/>
          </a:prstGeom>
        </p:spPr>
      </p:pic>
      <p:sp>
        <p:nvSpPr>
          <p:cNvPr id="19" name="文本框 18">
            <a:extLst>
              <a:ext uri="{FF2B5EF4-FFF2-40B4-BE49-F238E27FC236}">
                <a16:creationId xmlns:a16="http://schemas.microsoft.com/office/drawing/2014/main" id="{6E256D9C-1F75-4A49-ADFE-7E8E428385AE}"/>
              </a:ext>
            </a:extLst>
          </p:cNvPr>
          <p:cNvSpPr txBox="1"/>
          <p:nvPr/>
        </p:nvSpPr>
        <p:spPr>
          <a:xfrm>
            <a:off x="9568069" y="2059050"/>
            <a:ext cx="2981986" cy="923330"/>
          </a:xfrm>
          <a:prstGeom prst="rect">
            <a:avLst/>
          </a:prstGeom>
          <a:noFill/>
        </p:spPr>
        <p:txBody>
          <a:bodyPr wrap="square" rtlCol="0">
            <a:spAutoFit/>
          </a:bodyPr>
          <a:lstStyle/>
          <a:p>
            <a:r>
              <a:rPr lang="zh-CN" altLang="en-US" sz="1800" b="0" u="none" dirty="0"/>
              <a:t>行车道路场景语义理解</a:t>
            </a:r>
            <a:endParaRPr lang="en-US" altLang="zh-CN" sz="1800" b="0" u="none" dirty="0"/>
          </a:p>
          <a:p>
            <a:r>
              <a:rPr lang="zh-CN" altLang="en-US" sz="1800" b="0" u="none" dirty="0"/>
              <a:t>（</a:t>
            </a:r>
            <a:r>
              <a:rPr lang="zh-CN" altLang="en-US" sz="1600" b="0" u="none" dirty="0"/>
              <a:t>由车辆前置摄像头获得连续帧图像）</a:t>
            </a:r>
            <a:endParaRPr lang="zh-CN" altLang="en-US" sz="1800" b="0" u="none" dirty="0"/>
          </a:p>
        </p:txBody>
      </p:sp>
      <p:sp>
        <p:nvSpPr>
          <p:cNvPr id="20" name="文本框 19">
            <a:extLst>
              <a:ext uri="{FF2B5EF4-FFF2-40B4-BE49-F238E27FC236}">
                <a16:creationId xmlns:a16="http://schemas.microsoft.com/office/drawing/2014/main" id="{3E9F33E6-E915-4D88-AA49-9999318F3E11}"/>
              </a:ext>
            </a:extLst>
          </p:cNvPr>
          <p:cNvSpPr txBox="1"/>
          <p:nvPr/>
        </p:nvSpPr>
        <p:spPr>
          <a:xfrm>
            <a:off x="9554099" y="3747398"/>
            <a:ext cx="2995956" cy="892552"/>
          </a:xfrm>
          <a:prstGeom prst="rect">
            <a:avLst/>
          </a:prstGeom>
          <a:noFill/>
        </p:spPr>
        <p:txBody>
          <a:bodyPr wrap="square" rtlCol="0">
            <a:spAutoFit/>
          </a:bodyPr>
          <a:lstStyle/>
          <a:p>
            <a:r>
              <a:rPr lang="zh-CN" altLang="en-US" sz="1800" b="0" u="none" dirty="0"/>
              <a:t>车辆三维目标检测</a:t>
            </a:r>
            <a:endParaRPr lang="en-US" altLang="zh-CN" sz="1800" b="0" u="none" dirty="0"/>
          </a:p>
          <a:p>
            <a:r>
              <a:rPr lang="zh-CN" altLang="en-US" sz="1800" b="0" u="none" dirty="0"/>
              <a:t>（</a:t>
            </a:r>
            <a:r>
              <a:rPr lang="zh-CN" altLang="en-US" sz="1600" b="0" u="none" dirty="0"/>
              <a:t>由车载激光雷达获得的多线激光点云数据）</a:t>
            </a:r>
            <a:endParaRPr lang="zh-CN" altLang="en-US" sz="1800" b="0" u="none" dirty="0"/>
          </a:p>
        </p:txBody>
      </p:sp>
      <p:sp>
        <p:nvSpPr>
          <p:cNvPr id="21" name="文本框 20">
            <a:extLst>
              <a:ext uri="{FF2B5EF4-FFF2-40B4-BE49-F238E27FC236}">
                <a16:creationId xmlns:a16="http://schemas.microsoft.com/office/drawing/2014/main" id="{651EA924-8C49-4FF2-AE5E-60506477EF4C}"/>
              </a:ext>
            </a:extLst>
          </p:cNvPr>
          <p:cNvSpPr txBox="1"/>
          <p:nvPr/>
        </p:nvSpPr>
        <p:spPr>
          <a:xfrm>
            <a:off x="9568069" y="5776565"/>
            <a:ext cx="2981986" cy="923330"/>
          </a:xfrm>
          <a:prstGeom prst="rect">
            <a:avLst/>
          </a:prstGeom>
          <a:noFill/>
        </p:spPr>
        <p:txBody>
          <a:bodyPr wrap="square" rtlCol="0">
            <a:spAutoFit/>
          </a:bodyPr>
          <a:lstStyle/>
          <a:p>
            <a:r>
              <a:rPr lang="zh-CN" altLang="en-US" sz="1800" b="0" u="none" dirty="0"/>
              <a:t>建筑物立面语义分割</a:t>
            </a:r>
            <a:endParaRPr lang="en-US" altLang="zh-CN" sz="1800" b="0" u="none" dirty="0"/>
          </a:p>
          <a:p>
            <a:r>
              <a:rPr lang="zh-CN" altLang="en-US" sz="1800" b="0" u="none" dirty="0"/>
              <a:t>（</a:t>
            </a:r>
            <a:r>
              <a:rPr lang="zh-CN" altLang="en-US" sz="1600" b="0" u="none" dirty="0"/>
              <a:t>由地面三维激光扫描仪获得点云数据）</a:t>
            </a:r>
            <a:endParaRPr lang="zh-CN" altLang="en-US" sz="1800" b="0" u="none" dirty="0"/>
          </a:p>
        </p:txBody>
      </p:sp>
    </p:spTree>
    <p:extLst>
      <p:ext uri="{BB962C8B-B14F-4D97-AF65-F5344CB8AC3E}">
        <p14:creationId xmlns:p14="http://schemas.microsoft.com/office/powerpoint/2010/main" val="3816315754"/>
      </p:ext>
    </p:extLst>
  </p:cSld>
  <p:clrMapOvr>
    <a:masterClrMapping/>
  </p:clrMapOvr>
  <p:transition spd="slow" advTm="0">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26.pptx"/>
  <p:tag name="ISPRING_ULTRA_SCORM_COURSE_ID" val="CC19FCB4-9F3D-41D2-835C-0F7291A1A5EA"/>
  <p:tag name="ISPRING_SCORM_RATE_SLIDES" val="1"/>
  <p:tag name="ISPRINGONLINEFOLDERID" val="0"/>
  <p:tag name="ISPRINGONLINEFOLDERPATH" val="Content List"/>
  <p:tag name="ISPRINGCLOUDFOLDERID" val="0"/>
  <p:tag name="ISPRINGCLOUDFOLDERPATH" val="Repository"/>
  <p:tag name="ISPRING_PLAYERS_CUSTOMIZATION" val="UEsDBBQAAgAIAK16HUs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Cteh1Lu1C4NysDAACGDAAAJwAAAHVuaXZlcnNhbC9mbGFzaF9wdWJsaXNoaW5nX3NldHRpbmdzLnhtbNVX21IaMRi+5yky6XgpqxarMgtOKzBlVGCEtnrlhE1gM+aw3WRBvOrT9MH6JP2zAYTR2vXATHvBQP7D95//hPD4Vgo0YanhWtXwbnkHI6YiTbka1/CXQWv7ECNjiaJEaMVqWGmMjuulMMmGgpu4z6wFUYMARplqYms4tjapBsF0Oi1zk6SOq0VmAd+UIy2DJGWGKcvSIBFkBl92ljCD5wgFAOAjtZqr1UslhEKPdK5pJhjiFDxX3AVFREsQE+PAiw1JdDNOdaboiRY6Rel4WMPvWgeto9anhYyHanDJlMuJqQPRkW2VUMqdF0T0+R1DMePjGNw9qGA05dTGNbxXcSggHTxEybF96MShnGjIgbJzeMksocQSf/T2LLu1ZkHwJDpTRPJoABzk4q/hxuD681WveXHW7pxeD7rds0G7553IdYJ1nDBYNxSCQzpLI7a0ExJrSRSD36AzIsKwMFglLcRGWq05585oqAXkPteCNpJDRjtEspVq9G+4aoHkLkYjCETMavhjyonAiFsieLRUNtnQWG7zqrdWJRFgQXsydN7H9+Z9dqKYpIaturXgGJfzqP5NZ4Kimc6Q4DcMWY0g/kzCr5ih1eKgUaplToX2scgIDhYnnE0ZPc5zOgf8k6ErMCEz0IReTQSz3sL3jN+hIRvpFHAZmUBnA50bj19+FnBCjLkHJQsft/pn7Ubzut1pNC+3XICEToiKngkOBWcysRvBJzOktF3oQToikhmWF4VymvOKxFZ+eRkMl5nwZX7rYqxAb7Akm7HynML81YPCZmMyyQfRDVcODSPIoSQeExgRrAuuMlYUMCIKaSVmiESw1owb6wnXmQGKH2APbV7uoddHXOWnMaw2sJhSlhaC3Nnde1/Z/3BweFQtB79+/Nx+Umm+8HuCOHN+4588ufKXa//hNgwDt6UfX9o2zf7Nnd27aH4tktdO83JQqKTNfiG4bhGp7mkRqQt/yfRWLphCLsBSGvshg7UkuOSW0bdssRe0yavudt9jm2mTDcb8mtH4b0L2p+Uzce1dGAaPPlwdR3LFJSTCrcTla7e+X9mBl+ajrFIJ0Nb/O9RLvwFQSwMEFAACAAgArXodSzDzi8S5AgAAUQoAACEAAAB1bml2ZXJzYWwvZmxhc2hfc2tpbl9zZXR0aW5ncy54bWyVVttO4zAQfd+vqLrvpOyNRTKVoLQSErsgQLw7yTSx6tiRPSnbv187sYndNjR0hFTPnGOPx2emEL1hYv5lMiGZ5FI9AyIThbYe75uw/GqaNohSnGVSIAg8E1JVlE/nX1fthyQt8hRLbkGN5axpBv0xs9lidnk+huLO+HlhbYiQyaqmYncvC3mW0mxTKNmI/GRq5a4GxZnY2IwuLxbLwQM403iHUEU5LX9bG0epFWgNNqVfS2snWZymwP1Js/YzktMf9fHt92hbphm2tOtza0O0mhawV+SL1eXqZhgvzO6fJiD8QwP9/s3aIJTTHah48+XK2iBD1k39GY3USha2oDHn40d853BJc9N+hnA7s3aSYC9kDzr5Cq48P26tBSD3Nex7YttVSf5o67o3EOyjpxzmqBogiV91MV3Kt4cGTX/AfE25NoDQ1YMeTdKPtNF+m9jX457gjYk8ADlHj3iVvKlg0eUbAGN/j18sbtpREeb37gsSVLB1ziDD3tkj/5qyHiADZ4985iyHB8F3hxnshzqSf+Mb6l7z4/KbKAhqlr5gfuWj9qR727k6SNU5PKaSOcy1TeeFVWCfjSStr0spOciJCLplBUUmxR+LS3ftZTRJ9gJOaseFRZAhh2N6a3M0UzosV7uO5eiisR67X4X+ct16gmaIX00pIs3Kyvwq6enE8UyXmMJMk+MMOyYNHNSdWMuRnIqqDagXKfnYU4RECLHtzYbAsmutIThJghKQ5HiRidvkWPVFU6WglubRGHjVxL4OV7Ki5OYPXxm8QR4TBoIdE0uznaDsXZSBwykAqMpKL9lu0UWqhiPjsAXf+YGjvfDQzYg2Eh1S2zXewxpDvTnPKEG6QdELJcTFgSOEV5OXjEdOGBiheaSpbm8Wtb0fwf3O0VD2s8xKLxxj7dopKdrYxA8raJz2X8n/UEsDBBQAAgAIAK16HUs1CTVsAQMAAJcLAAAmAAAAdW5pdmVyc2FsL2h0bWxfcHVibGlzaGluZ19zZXR0aW5ncy54bWzNlt1SGjEUgO95ikw6XsqqtVWZXZxWYGT8gRHa6pUTNoHNmE22SRbEqz5NH6xP0pMNIIyWro50esEsOcn5zl9ykvD4PhVozLThSkZ4t7qDEZOxolyOIvyl39o+xMhYIikRSrIIS4XRcb0SZvlAcJP0mLWw1CDASFPLbIQTa7NaEEwmkyo3mXazSuQW+KYaqzTINDNMWqaDTJApfOw0YwbPCCUA8EuVnKnVKxWEQk+6UDQXDHEKnkvugiLi1KYCB37VgMR3I61ySU+UUBrp0SDC71oHraPW5/kaT2rwlEmXElMHoRPbGqGUOyeI6PEHhhLGRwl4e7CP0YRTm0R4b99RYHXwlFKwfeTEUU4UpEDaGT5lllBiiR96e5bdWzMXeBGdSpLyuA8zyIUf4Ub/9vSm27w6b1+e3fY7nfN+u+udKHSCVU4YrBoKwSGV65gt7ITEWhIn4DfoDIkwLAyWRfNlQyVXnHNjNFACUl9oYTQET8U0wp80JwIjbong8WLWEj1itsUFxOB0d6tDafEj0McbJ0QbtmxoPmNcFuP6N5ULiqYqR4LfMWQVgojyFP4lDC2nGw21SgupIMYiIzhlaMzZhNHjIksz4J8M3YCJNAdN2HyZYNZb+J7zBzRgQ6WBy8gYtirIufH86ovAGTHmEUrmPm71ztuN5m37stG83nIBEjomMn4hHErI0sxuhE+mSCo714N0xCQ3rCgK5bSYKxNb9fVlMDzNhS/zWxdjCb3BkmzGyksK81cPSptNyLg4iO5wFWg4ghxK4pkwEcNx5zJnZYExkUhJMUUkhkZl3LEec5UbkPgD7NHm9R56fcRlMRrBzQEWNWW6FHJnd+/9/oePB4dHtWrw68fP7bVKsxbeFcSZ8z38ZG0TXzTyp90wDFzvfL4NW53/qy7cvWp+LZOpy+Z1v1SRmr1SuE6ZVZ2zMquu/LXRXboySrkAbWbkjw00GsFTbhl9y03zisKvv3/9tnijwm8wirXb9/8Nwo8Wz62V91UYPPsArIB89TFdr/wGUEsDBBQAAgAIAK16HUtjqZVpowEAAC4GAAAfAAAAdW5pdmVyc2FsL2h0bWxfc2tpbl9zZXR0aW5ncy5qc42UTW/CMAyG7/wKlF0nVPbF2G2DIiFxmDRu0w6hmFKRxlESOhjiv68uA5o2HcSX5u2T17WreNdq54tFrP3S3hXPxf7d3RcakGb1Gm5dXTToKenMiGQO0yQFkUhgFSQ7Hj3J+zPhM2ayMJ1tP8jWlPwY0psFF6aMK4+F9mjGo2Ue7dujbXyJf05iq1TWoaRSn2dra1F2IpQWpO1I1CkvGHYzKla5wgqMGegL6IJH4JgGwSDod5vIs+Njj6LMRZgqLrcTjLEz49Eq1riW86b8y60Cnf/x1V/afm8QOnYiMXZsIa0mDp8pmkmlwRj4y/sUUnhhwWcgSr5Bsf5BHeN6QRU6S0xij/Rrl6JMKx5DvUu9UX/05mIy97qWs7CxB+L+jsIhBN+CrlmFIwoHRLVWV/xApTGmjtTQes9PqEA+T2R84IYBhZejjyXbpu6dC30YUjDnCmHlCi09VzJtmhxXXHvrzKRjVlPJOvFdeuETfXnRoynf4cw/Rmx1jND+s824tTxapvl0yEcjdRxM/gx6LBdIQsr1CvQUUeT1fF368mry1v4XUEsDBBQAAgAIAK16HU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K16HUuUE7MiaQAAAG4AAAAcAAAAdW5pdmVyc2FsL2xvY2FsX3NldHRpbmdzLnhtbA3MMQ6DMAxA0Z1TWN4p7daBwMZWltIDWMRFkRwbkYDg9mT7w9Nv+zMKHLylYOrw9XgisM7mgy4Of9NQvxFSJvUkpuxQDaHvqlZsJvlyzgUmWIUu3iaOJTKPFIscdhGo4VNe/8Aem666AVBLAwQUAAIACABElFdHI7RO+/sCAACwCAAAFAAAAHVuaXZlcnNhbC9wbGF5ZXIueG1srVXfT9swEH4u0v6HyO/YLR0DqgTEkNAexoTUse2tMombeE3izHYI5a/f2c7vpWxIe2iVnO/77nz33cW/es5S74lJxUUeoAWeI4/loYh4Hgfo4evt8Tm6unx35Bcp3TPp8ShAZc4NgKbIi5gKJS80gO+pTgLUM2BgRl4huZBc74H7FLjbSCdL9O5oBi65ClCidbEipKoqzBUg8liJtDQkCociI4VkiuWaSeLSQF6DXem/o+GXiZzofcFUD1notweuSVqOZ8UHJNUSCxmTk/l8QX7cfV6HCcvoMc+VpnnIkAeVnNlSPtJwdyeiMmXK2Ga+S3LNtDZJWNvM1yu+OM89JcMAOYdNxpSiMVM4zWNEHJZMgP1tSlVS86gBreFVO17zWr+Ned80brZzpHMuyseUqwSO+pDOOgn0yTCqn9nrWgU9NAq6NUzIk+xXySWL7Ou3VozzBXIBW8XZPLGqQjiAp1saaiH3NwADFdUdxG3TsGsatqCWA7fR1x0Fam67ZVSXkjWlmvlPPGLiC5WSGllcalkyn4yMNZYMwT5xV66b1DXET3SWnv5Db4zfqDU/1WudsYD/0ZhPQNTWhOcRe77l4KNZBjXVDIptbFgXKTYxu5xU+Zj1dD0wuRzrpsBFPE1lzGAMI6op6ezkEJRJqsAlLOUI2zs4CE54nKTw05MM49ODNBmVu0mG3sFBcCrC3QS0NbdlJOM6jsTUKsgnE+vED0ulRcZfrDwHe0avrA5fG7nm6Lrg7cHZ/I9RHMRoBnOLJlaXeertq+bw3sypVp3PpnCWgVphHpguC+fVzEJZjHwitqVlqm/6OTX7sAcd5Tw1HdNc30HvolrzF+ZVPDJfusXS1CRhRjMB+nC+7DFAP2G7DMJb06GIW5E3dcCY2Df3byvabPm6da7rhzrsQw2fOKscxs3UR1BHLEWZR6Me4qL7iKgUdtq1ZNRL2RZutDgBkYoiQO/hob7zxelFd+WzxUWDtXndu8Aulzes9DrhTkGk1nV7Eb/eDfD4G1BLAwQUAAIACACteh1LNdvZrWgBAADzAgAAKQAAAHVuaXZlcnNhbC9za2luX2N1c3RvbWl6YXRpb25fc2V0dGluZ3MueG1sjVLbahsxEH3PV4j8gCWNbgtbg67FkIdCE/K89aphiaMtK4WEoo+vNq1x3Lq0mqeZc+YMMzp9fpySfc5lfpq+D2Wa0+dYypQe8vYKoX4/H+bl0xJzLHlzqtxPaZxfdunrvNZaNZchjcMy2hXNW4zC20NKauVUy5hhFEnmqVfIeW4b1oHrwDbMUWL7zW8SP3WXuI+pXFbtN2fonw27lONSdmmMr1s4Z7+Hzjf4uAzj1Hh5K9ga9Ti1OrYGYoRL7ivVACCQ5Y44XKXspCbIY8YxVKMoUECEc9KJSiTl0LLQiabCfCcQk4xRV6mnrRtpbRy1VUJHiG7TvOpsDcFIjBEhBJirXEAwGDU2NA0Naj0gODAgqjaaKEDBBhNY9c4Ly5GiXmBcmTGA8em4p+3en+tU/e91juf8h+DFL7iIrt7aXDBXv39elka+jU/fDkOJ6MuQ4278cB3ubm6uf3nyzb9HxmrUtvFfff0DUEsDBBQAAgAIAK56HUvt/6nm7g4AABMkAAAXAAAAdW5pdmVyc2FsL3VuaXZlcnNhbC5wbmftmmtYktnaxzGzmslDTTt11LRydvOOkVZmniFLO+zUcjRFTbFxJ5MJaoqHEJhql00q1hzU8EDZpKkpGimKqNlBMlQyQTJEnUhJEAgZQEBkPzjXft/58H57r/ebH7ie517X+q31X/f9rHutxbV+PBl6xOJzu89BIJDFsaOB34JAq8EgkGn0ujVAyfMYcgrwMMn49shBUNOQwyxgrEYEhASAQC3F6xfPmAH2Z2lHozNAIMtnxp8JI/XBP0Eg5wfHAgMicuIlfDg5JTuOIVeY561ZMN/9uyOdYet29KttIeaXdl4qsT++ymXV3btfBRIMdq+ri8oO1B8UWeDNr2//226zc3bbtrLZsPCrNd+Y/QPjoEEttPZQhrKXJNiZCtbt3MYPv3axHrYmDcZgkkiaLsTg3PGGcxeXNMIolp9iQDRbS4IoPvx8YhUg0OH5RyvO9vpjAyPre9/nQxfPdO4FSp8UnUR+F4zofT+GICFtVgMl7bfqwyrMCnZGNT1eD5igcXOOiytHF0i7bbQ8D7XeOH7CXxnhuwmwppIeRKbXlZsAr2nun1kDjwMOvcbOrjvDjLXTVxub2EpIMNZ4vhHwKOgHr8tGd2040mys8H7dCrQCrUAr0Aq0Aq1AK9AKtAKtQCvQCrQCrUAr0Aq0Aq1AK9D/D3RaO0xhNRpff/o/dFqRYVbAIGl6RcjJpaeiaSt+z8V+G+hj2h9WpQK2pJ4XRaWgUqlOxj9TYYqcR/ZMvotIVeqJE1AwRd7nx2IQDyfj1I3VKMM2xjhmbUGqn7KL47Y44i8pCjlFpaKyqVAjamuFM8jf2nS5VfdVtKbyIazk27FIv64C7W3pI4PunS9sXPXy63f2ZU1GwEbpide1uPPp96l6lexht+Ij/nSGBoqX93Kc9HJShaZAtzRP1DgMcZ1wH64mGvpP6PWnFDOk47s8WeUcVgpY/dyAM9TnCubj8E1iqTM30Z5XgmHxs1PHWQXE41rlwgkRHRF2f9wS9EN4uNt2eLEQXodTwp2+V2MimZlixyvasXjZJjOVpTU12aKex5ewgthPZGfdMGNjW5vLe/6gcbuWiEyXLPa0h5crOW+aXIGNc2WcYbeQT4YxFgmePZqr34eFJSyCX5F7tJzzieGNUfDz/BjUQIMuKOgHomc3iSvJVN8StxSFMDndo0outmOGJY5zy4e4NzRhSuGEb6imoCk2e72vm34+nyc8yfiNp46mDu2pI8mVeRtTZQnD/AexQVSo8JQp3c5rlGsHymIOJDfzLHaINytzb8K4rUxlejp6XNiLr4w7eau6G24p2hnKYdV3k1/uwyU55xROi5Z2D7XXgXaTLOQ3oujVRY7PaLqXudQw3e7uycenJYp2qJMLbPy6OyXLu8BlOgsEqiD62LdipJkpNCwJLXYo10Zn63COl194F4ULsy3MPaYq11aKvZ6976sj9c8jokx1Wpr5MaXeS3e3+um6NR6fnJi/pOMf2Db7xVYvdc0iOqWQCxNIthoN5beNr7NRnOXytrGSbZPt+W2I5eH/wkbYZ7LKCWFUAwVVmRjOyidzhdHrrG32rSnm06O7Lvv3POXXBcznbCY9E+OynGHgtTKl/sJreN/8s/YhlAYZkMDHfqjmvUV3IKmy7TSGYFsmrwpQfpCKBOIekWrlNcNqhIkIvQ9jhbac2EM0/WRpQnpA4qe3g+W71hZS7H4bzWt53yfCZXm6wzK58NUFfPRfGsgccNo7NrtMwzgklITQC1ldsN7uCgM1cbJWQ46t+S4Im3VAPWbmENnVmEgIVCBg7GkB0unsknlB9C7oxLdhfcLj7LMC2rUQ0pmWWciFYeQcbXzQ0rpH9WmyEaKCTsZjVf2MyB55Kim5dKyGpwJ62kBDmgKRsIKo0nSnZ8vQjDOjjRkDEO2CJ0/Q3FBuDS4ZaVK4VvNIBe/+DosohKmF289v8IPMpcEsv/Iu9BnySHOCApEr/K+wgDs4182/HI6wM7nXTbikp4fGsRxWuXwxIAbf603hYT/48R7opiHU6SSzArj2FbyxW/vHJij+sSHloi7bKaWUv6wHUY6m3q+Rzr9B2gMBc9CSKfdFhBeAzjIOdmo7PuhEc/sdu8WiS1M+zBF5vjzy5n0kl6EMZ9AmLoQdvmOrcPmiMBcd+aw9b+n14Eb3vgsKFur5VRq9G3XDRJkhc3UT8g/HCa9v7RwvCRn+UE1jJNbBEyb1w+FQ/G/koW7ZUHO7IJbkWx5VmqotJi8LqnwXyi8h0jRiVzd+mwkotD9o6V/nuhIeRyAEBE3PwgurOA9y1c6l+SiDdu5qM5IbLvKebidIByZoTcQoeKmibdaoH1FO29VarDgr2D+KY/ech4omK4lwBrmbVJxYJ25kijtk9KE3uYQXabdYlA3gH66IHYvPrr5EFNmcoQbXUW8MjJCgSy89DNt+RfEo0/NittuHr0k6OYuaJZHVas7X8vaDntQ9YLl+rHKWJPP3rZEoTyP5ESx7atwJ/7WNGoFmYt6sJV0lu26i+0hgGOXsGRy+U+XLKh1kNZSGD5KFQx4cSLG+MSdsxMuxvCaExclOn/hvKacuMSJMqmOTYJ678OlZvKpBpiuSWMIchPsuu6T3a1LOYyzucTGxbyst4kGZm33vdzhXWPqZig7fg4dCFEowJ+M1cYZik8wnusQMMKX1vjuAGYjsi9B5usbagPsWh2C1qs7qF+v2M3e7E2Q1idmO6MmPhP4dl83S0viC9AqPsJ6c0lOY/a9kZSKb8/pHkhvZVMnYBc1YzbkBWXfW8jd8WSyPCkiOsSxhRFspsTbgVzKo6vXYdOIG+EhNgNpLnEDY5EzITN08FpQdnMT34Q2MvBUqVhfsJQhguFxz5t3LQXxPWuKjHxNMHE6rcxzC9Yw3g06HNY4jNe/4SMxoo3sKsW9R+qevv/lYZS9pqLk4FGUq3HswsCvtlEJogrZoZ164ne7P32f1hhH9pUDSl3igZ9asNYSWuFc8OlZT845LQ7bilU/5tISWipLhM4FE4oz7/qT8z63v++4oX2dtnyee7KFop0hLY/WQwrTIUg4dtWUqBnBAcBynkrMo3xaQKCrZCeQzvs+zv45c2jHcPRoiMHVm/HDx+TVi8lY44tMQ4ncC8/yUfzmryvYuMCOpV1IwnfM7+Htuo8Up4eF8actkK0l8+QWddFbzfmox8iYRyrJfXUCKCe0c6ryOwvtsdnYJHscxtjR0TuomONPMUvK8tFMao5+xn0hrK0wz4aGLGXt24X9scl9yr6srh9OQLBr6WshI2SRWkslbA/Iyczs30dZJBsYI7ruTZ2sqkj/l2tLdSFGjj5Gv/fG20zm+L+fdzs3d+/NrSLbT7RmCNOG5+wiDC2p6PAIXmxWiEGabCxbiZQlh6iJpWcp2GDhP1l8b2YMWViLC3nfrpLHiCYzMP7ampBFNE6/C1WD8CPB6cWhQrF2tkMNF4Wbb/MWjX+4PYU7PkCtRPBCodqqreOm4bvF7Jw+kHdjtStCXrM2l+L//szRAnVfT18QK4c4S+o0zhNiHG0AcZT8+0WzrdBHOHLqbRN+S5BXR/EB3ODt4/0awtauh16lpQjtKbbtVHc4c9eGjTaAj/o7Cni/2GhAjt6E5lIYnh6iSaGooIkK7Z1DR18Pghi5nevl8vjSV5Cyprwm5Mu0KK6RmsPetkXugUz+Ljld7Uapr4lhLcbW+jstuIaYqFsdzvgTPYB1cjrLldYlhfbykPpwbfINfICAmMNuvbSN4Bxy/cItCvZh55rufeahOpFJejM9TtpKxRbEDevVkD02v4o1N6WU9CyA6xq+kI4lcYK1cnxvxQUubNb25HLrROjg7sZO/iC4tXfbTezkClya1agR7nJz4m2UyKJ4JNvx0xOKJeF5Of9QNR8ST13wSzO8pg5KlOQM0dFsdr9XPUTl6k5ZXsSVMwYCAOXvRwSLddAFecHGG2lsowAznuLOxd6Wb+PK3h5vL2PnnRhGR4CvPa6H6WY4QatC4A6vtUueEsonjOyEnZB0I7kbdHOLQGEzIcqK+5vw5OwJNxd22FPhnJb5T4Z4CyRBVGSIqBTKCdIbDjotfng4/nYDIv9f5zb5FM74DFrO55cUssaUAWMxQ11D4pNS8kfJIp4Una5tubLTy+/TEw3SclhI/U4WRRnfNeJA7krxRFnxQZQO6uBSbWcy466LKYf1Oq6vu8+Ijf17u8tDHNgtQWvKESuL2mPUrITrbAUgojLm2I5Bhx/y4z6x/BrZzyqir199YpDEvdER1iU5JLnwQr/l4uhFDn7uH8RsSBV/z8UfiCo6GKGU+m4FFQ7EcAsu7y8nl4mwpdBwC94nk7ykDdgcN2oatQuzOl1thwasLRtgWrzti1DljR9Q5fv/6i5ob3XK22vWPXGsqUWoLxIPAuTKJp/uv0W0A7+DHHhS57ywxHZ8WwnKOv2xstL+T0SqVPyq2l5MikPd4KvDyfuwnrfkVae7IHpEKD/itELLw9plkSXYcCBXpawkkU+FO0gysv8LT4rx7IJmUJfqs37qZ0eH/6OnKbsQEx5/opENd/9zd2cv9wAFUmXGvleFPspJtAaM4I7lZuRxFrxv+LFq3Jfv0pq/aciXn4Z3al0cgbyyv9avuu2HrttxRVPvK6BQsfU7wunbVKJq7H/DOt6i1RtdoDqmprLuEIGzSIeokJaYmVg1js9p5MoVxy19/NoX7StGZaujidMpoDRabKmPaRmeb1ueEdeVLNhiOcdBSxVL7LzwTIHgEvQKc9WWGo+L2jvwcOUqWkL5zol/lnWbQwA1YVbS1LE/oyzuwZxwj60Iw2Y9aQ7PjgHMH/UH8lHff9y3iMgXsXohkZFs8necL++VQ18HcdcJcDmVVILbqRWVqLlM0P83kPr+h7pJhEalb6s4+/xw4LvH5/xD0x835zvgp9ZOMjssv6hbmhEvpyqpOGUSXUUuhPZxBi41HKZuv/5cjV8cfgpmDxlNX+f2YF/dJfuq8/7l2MvvqV8N5xKr/3FBpxPl4M43W0ZNF1TWUhLCRDBb83J83WjbWhxTOXgWKFFFND6v0P1J2Gdu0r40J9PjRppYjMpg8TJ72tj1VyzBKOBYUGth0MOHyvwFQSwMEFAACAAgArnodSxyY8wZLAAAAawAAABsAAAB1bml2ZXJzYWwvdW5pdmVyc2FsLnBuZy54bWyzsa/IzVEoSy0qzszPs1Uy1DNQsrfj5bIpKEoty0wtV6gAigEFIUBJoRLINUJwyzNTSjKAQgYmJgjBjNTM9IwSWyVzC2O4oD7QTABQSwECAAAUAAIACACteh1LFQ6tKGQEAAAHEQAAHQAAAAAAAAABAAAAAAAAAAAAdW5pdmVyc2FsL2NvbW1vbl9tZXNzYWdlcy5sbmdQSwECAAAUAAIACACteh1Lu1C4NysDAACGDAAAJwAAAAAAAAABAAAAAACfBAAAdW5pdmVyc2FsL2ZsYXNoX3B1Ymxpc2hpbmdfc2V0dGluZ3MueG1sUEsBAgAAFAACAAgArXodSzDzi8S5AgAAUQoAACEAAAAAAAAAAQAAAAAADwgAAHVuaXZlcnNhbC9mbGFzaF9za2luX3NldHRpbmdzLnhtbFBLAQIAABQAAgAIAK16HUs1CTVsAQMAAJcLAAAmAAAAAAAAAAEAAAAAAAcLAAB1bml2ZXJzYWwvaHRtbF9wdWJsaXNoaW5nX3NldHRpbmdzLnhtbFBLAQIAABQAAgAIAK16HUtjqZVpowEAAC4GAAAfAAAAAAAAAAEAAAAAAEwOAAB1bml2ZXJzYWwvaHRtbF9za2luX3NldHRpbmdzLmpzUEsBAgAAFAACAAgArXodSz08L9HBAAAA5QEAABoAAAAAAAAAAQAAAAAALBAAAHVuaXZlcnNhbC9pMThuX3ByZXNldHMueG1sUEsBAgAAFAACAAgArXodS5QTsyJpAAAAbgAAABwAAAAAAAAAAQAAAAAAJREAAHVuaXZlcnNhbC9sb2NhbF9zZXR0aW5ncy54bWxQSwECAAAUAAIACABElFdHI7RO+/sCAACwCAAAFAAAAAAAAAABAAAAAADIEQAAdW5pdmVyc2FsL3BsYXllci54bWxQSwECAAAUAAIACACteh1LNdvZrWgBAADzAgAAKQAAAAAAAAABAAAAAAD1FAAAdW5pdmVyc2FsL3NraW5fY3VzdG9taXphdGlvbl9zZXR0aW5ncy54bWxQSwECAAAUAAIACACueh1L7f+p5u4OAAATJAAAFwAAAAAAAAAAAAAAAACkFgAAdW5pdmVyc2FsL3VuaXZlcnNhbC5wbmdQSwECAAAUAAIACACueh1LHJjzBksAAABrAAAAGwAAAAAAAAABAAAAAADHJQAAdW5pdmVyc2FsL3VuaXZlcnNhbC5wbmcueG1sUEsFBgAAAAALAAsASQMAAEsmAAAAAA=="/>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1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2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3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0.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1.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43.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5.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6.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7.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8.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ags/tag9.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自定义设计方案">
  <a:themeElements>
    <a:clrScheme name="自定义 93">
      <a:dk1>
        <a:srgbClr val="000000"/>
      </a:dk1>
      <a:lt1>
        <a:srgbClr val="FFFFFF"/>
      </a:lt1>
      <a:dk2>
        <a:srgbClr val="44546A"/>
      </a:dk2>
      <a:lt2>
        <a:srgbClr val="E7E6E6"/>
      </a:lt2>
      <a:accent1>
        <a:srgbClr val="003366"/>
      </a:accent1>
      <a:accent2>
        <a:srgbClr val="003366"/>
      </a:accent2>
      <a:accent3>
        <a:srgbClr val="003366"/>
      </a:accent3>
      <a:accent4>
        <a:srgbClr val="003366"/>
      </a:accent4>
      <a:accent5>
        <a:srgbClr val="003366"/>
      </a:accent5>
      <a:accent6>
        <a:srgbClr val="003366"/>
      </a:accent6>
      <a:hlink>
        <a:srgbClr val="003366"/>
      </a:hlink>
      <a:folHlink>
        <a:srgbClr val="003366"/>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2937</Words>
  <Application>Microsoft Office PowerPoint</Application>
  <PresentationFormat>自定义</PresentationFormat>
  <Paragraphs>226</Paragraphs>
  <Slides>27</Slides>
  <Notes>14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-apple-system-font</vt:lpstr>
      <vt:lpstr>Lato</vt:lpstr>
      <vt:lpstr>NimbusRomNo9L-Medi</vt:lpstr>
      <vt:lpstr>pingfang SC</vt:lpstr>
      <vt:lpstr>微软雅黑</vt:lpstr>
      <vt:lpstr>Agency FB</vt:lpstr>
      <vt:lpstr>Arial</vt:lpstr>
      <vt:lpstr>Arial</vt:lpstr>
      <vt:lpstr>Calibri</vt:lpstr>
      <vt:lpstr>Impact</vt:lpstr>
      <vt:lpstr>Roboto</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bt026.pptx</dc:title>
  <dc:creator/>
  <cp:lastModifiedBy/>
  <cp:revision>1</cp:revision>
  <dcterms:created xsi:type="dcterms:W3CDTF">2016-09-20T02:06:25Z</dcterms:created>
  <dcterms:modified xsi:type="dcterms:W3CDTF">2021-03-09T02:12:15Z</dcterms:modified>
</cp:coreProperties>
</file>